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52F9B-EC94-4655-AE57-454B3D04C58F}" type="datetimeFigureOut">
              <a:rPr lang="cs-CZ" smtClean="0"/>
              <a:pPr/>
              <a:t>30.12.2013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C7E4-CE95-4F79-9C25-0C93900DE7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628800"/>
            <a:ext cx="7067550" cy="3529013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ČÍSLO PROJEKTU: 1.4 OP VK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NÁZEV: VY_42_INOVACE_32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AUTOR: Mgr., Bc. Daniela </a:t>
            </a:r>
            <a:r>
              <a:rPr lang="cs-CZ" sz="1600" dirty="0" err="1" smtClean="0"/>
              <a:t>Kalistová</a:t>
            </a:r>
            <a:endParaRPr lang="cs-CZ" sz="1600" dirty="0" smtClean="0"/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OBDOBÍ: 2013-14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ROČNÍK: 8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VZDĚLÁVACÍ OBLAST: Matematika a její aplikace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VZDĚLÁVACÍ OBOR: Matematika a její aplikace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TÉMATICKÝ OKRUH: Geometrie v rovině a prostoru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TÉMA: Pythagorova věta v rovině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ANOTACE: Žák počítá jednoduché úlohy na využití Pythagorovy věty v rovině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1600" dirty="0" smtClean="0"/>
          </a:p>
        </p:txBody>
      </p:sp>
      <p:pic>
        <p:nvPicPr>
          <p:cNvPr id="15363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301208"/>
            <a:ext cx="540702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549275"/>
            <a:ext cx="1766887" cy="1054100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972087" y="510421"/>
            <a:ext cx="722999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 dirty="0"/>
              <a:t>                                     </a:t>
            </a:r>
            <a:r>
              <a:rPr lang="cs-CZ" sz="1600" b="1" dirty="0"/>
              <a:t>Základní  škola a mateřská škola </a:t>
            </a:r>
            <a:r>
              <a:rPr lang="cs-CZ" sz="1600" b="1" dirty="0" err="1"/>
              <a:t>J.A.Komenského</a:t>
            </a:r>
            <a:endParaRPr lang="cs-CZ" sz="1600" dirty="0"/>
          </a:p>
          <a:p>
            <a:pPr algn="ctr"/>
            <a:r>
              <a:rPr lang="cs-CZ" sz="1600" b="1" dirty="0"/>
              <a:t>                                                          v Novém  </a:t>
            </a:r>
            <a:r>
              <a:rPr lang="cs-CZ" sz="1600" b="1" dirty="0" err="1"/>
              <a:t>Strašecí</a:t>
            </a:r>
            <a:r>
              <a:rPr lang="cs-CZ" sz="1600" dirty="0"/>
              <a:t>                     </a:t>
            </a:r>
          </a:p>
          <a:p>
            <a:pPr algn="ctr"/>
            <a:r>
              <a:rPr lang="cs-CZ" sz="1600" dirty="0"/>
              <a:t>                                                  Komenského nám. 209, 271 01 Nové </a:t>
            </a:r>
            <a:r>
              <a:rPr lang="cs-CZ" sz="1600" dirty="0" err="1"/>
              <a:t>Strašecí</a:t>
            </a:r>
            <a:endParaRPr lang="cs-CZ" sz="1600" dirty="0"/>
          </a:p>
          <a:p>
            <a:pPr algn="ctr"/>
            <a:r>
              <a:rPr lang="cs-CZ" sz="1600" dirty="0" smtClean="0"/>
              <a:t>                                                tel. 311 240 401, 311 240 400, email: </a:t>
            </a:r>
            <a:r>
              <a:rPr lang="cs-CZ" sz="1600" dirty="0" err="1" smtClean="0"/>
              <a:t>zsnovstra</a:t>
            </a:r>
            <a:r>
              <a:rPr lang="cs-CZ" sz="1600" dirty="0" smtClean="0"/>
              <a:t>@email.</a:t>
            </a:r>
            <a:r>
              <a:rPr lang="cs-CZ" sz="1600" dirty="0" err="1" smtClean="0"/>
              <a:t>cz</a:t>
            </a:r>
            <a:r>
              <a:rPr lang="cs-CZ" sz="1600" dirty="0" smtClean="0"/>
              <a:t> </a:t>
            </a:r>
            <a:endParaRPr lang="cs-CZ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Použitá literatura: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PŮLPÁN, Zdeněk, Michal ČIHÁK, Josef TREJBAL a Jitka BOUŠKOVÁ. </a:t>
            </a:r>
            <a:r>
              <a:rPr lang="cs-CZ" sz="1200" i="1" dirty="0" smtClean="0"/>
              <a:t>Matematika 8 pro základní školy</a:t>
            </a:r>
            <a:r>
              <a:rPr lang="cs-CZ" sz="1200" dirty="0" smtClean="0"/>
              <a:t>. 1. </a:t>
            </a:r>
            <a:r>
              <a:rPr lang="cs-CZ" sz="1200" dirty="0" err="1" smtClean="0"/>
              <a:t>vyd</a:t>
            </a:r>
            <a:r>
              <a:rPr lang="cs-CZ" sz="1200" dirty="0" smtClean="0"/>
              <a:t>. Praha: SPN - pedagogické nakladatelství, 2009, 2 sv. ISBN 978-80-7235-420-7. </a:t>
            </a:r>
          </a:p>
          <a:p>
            <a:r>
              <a:rPr lang="cs-CZ" sz="1200" dirty="0" smtClean="0"/>
              <a:t>BĚLOUN, František. </a:t>
            </a:r>
            <a:r>
              <a:rPr lang="cs-CZ" sz="1200" i="1" dirty="0" smtClean="0"/>
              <a:t>Sbírka úloh z matematiky pro základní školu</a:t>
            </a:r>
            <a:r>
              <a:rPr lang="cs-CZ" sz="1200" dirty="0" smtClean="0"/>
              <a:t>. 8. </a:t>
            </a:r>
            <a:r>
              <a:rPr lang="cs-CZ" sz="1200" dirty="0" err="1" smtClean="0"/>
              <a:t>vyd</a:t>
            </a:r>
            <a:r>
              <a:rPr lang="cs-CZ" sz="1200" dirty="0" smtClean="0"/>
              <a:t>. Praha: </a:t>
            </a:r>
            <a:r>
              <a:rPr lang="cs-CZ" sz="1200" dirty="0" err="1" smtClean="0"/>
              <a:t>Prometheus</a:t>
            </a:r>
            <a:r>
              <a:rPr lang="cs-CZ" sz="1200" dirty="0" smtClean="0"/>
              <a:t>, 2003, 254 s. Učebnice pro základní školy (</a:t>
            </a:r>
            <a:r>
              <a:rPr lang="cs-CZ" sz="1200" dirty="0" err="1" smtClean="0"/>
              <a:t>Prometheus</a:t>
            </a:r>
            <a:r>
              <a:rPr lang="cs-CZ" sz="1200" dirty="0" smtClean="0"/>
              <a:t>). ISBN 80-719-6104-3. </a:t>
            </a:r>
          </a:p>
          <a:p>
            <a:r>
              <a:rPr lang="cs-CZ" sz="1200" dirty="0" smtClean="0"/>
              <a:t>Obrázky autorka</a:t>
            </a:r>
          </a:p>
          <a:p>
            <a:endParaRPr lang="cs-CZ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Pythagorova věta v rovině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638690"/>
            <a:ext cx="9144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délku úhlopříčky čtverce, je-li délka jeho strany 5 cm.</a:t>
            </a:r>
            <a:endParaRPr lang="cs-CZ" sz="2400" b="1" dirty="0"/>
          </a:p>
        </p:txBody>
      </p:sp>
      <p:sp>
        <p:nvSpPr>
          <p:cNvPr id="3" name="Obdélník 2"/>
          <p:cNvSpPr/>
          <p:nvPr/>
        </p:nvSpPr>
        <p:spPr>
          <a:xfrm>
            <a:off x="971600" y="1988840"/>
            <a:ext cx="1800000" cy="18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 flipV="1">
            <a:off x="971600" y="1988840"/>
            <a:ext cx="180020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9" name="Skupina 8"/>
          <p:cNvGrpSpPr/>
          <p:nvPr/>
        </p:nvGrpSpPr>
        <p:grpSpPr>
          <a:xfrm>
            <a:off x="2231859" y="3248980"/>
            <a:ext cx="1080000" cy="1080000"/>
            <a:chOff x="2231859" y="3248980"/>
            <a:chExt cx="1080000" cy="1080000"/>
          </a:xfrm>
        </p:grpSpPr>
        <p:sp>
          <p:nvSpPr>
            <p:cNvPr id="7" name="Oblouk 6"/>
            <p:cNvSpPr/>
            <p:nvPr/>
          </p:nvSpPr>
          <p:spPr>
            <a:xfrm rot="16200000">
              <a:off x="2231859" y="3248980"/>
              <a:ext cx="1080000" cy="1080000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2546775" y="3564015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791580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91780" y="37440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636785" y="167380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91580" y="167380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601670" y="26189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411415" y="3779748"/>
            <a:ext cx="140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 = 5 cm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816805" y="266391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32040" y="203384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+ </a:t>
            </a:r>
            <a:r>
              <a:rPr lang="cs-CZ" sz="2400" b="1" dirty="0" err="1" smtClean="0"/>
              <a:t>a</a:t>
            </a:r>
            <a:r>
              <a:rPr lang="cs-CZ" sz="2400" b="1" baseline="30000" dirty="0" err="1" smtClean="0"/>
              <a:t>2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2652300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5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+ </a:t>
            </a:r>
            <a:r>
              <a:rPr lang="cs-CZ" sz="2400" b="1" dirty="0" err="1" smtClean="0"/>
              <a:t>5</a:t>
            </a:r>
            <a:r>
              <a:rPr lang="cs-CZ" sz="2400" b="1" baseline="30000" dirty="0" err="1" smtClean="0"/>
              <a:t>2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932040" y="3338990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25 + </a:t>
            </a:r>
            <a:r>
              <a:rPr lang="cs-CZ" sz="2400" b="1" dirty="0" err="1" smtClean="0"/>
              <a:t>25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932040" y="401406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50</a:t>
            </a:r>
            <a:endParaRPr lang="cs-CZ" sz="2400" b="1" dirty="0"/>
          </a:p>
        </p:txBody>
      </p:sp>
      <p:grpSp>
        <p:nvGrpSpPr>
          <p:cNvPr id="39" name="Skupina 38"/>
          <p:cNvGrpSpPr/>
          <p:nvPr/>
        </p:nvGrpSpPr>
        <p:grpSpPr>
          <a:xfrm>
            <a:off x="4932040" y="4599130"/>
            <a:ext cx="1890210" cy="461665"/>
            <a:chOff x="4932040" y="4599130"/>
            <a:chExt cx="1890210" cy="461665"/>
          </a:xfrm>
        </p:grpSpPr>
        <p:sp>
          <p:nvSpPr>
            <p:cNvPr id="21" name="TextovéPole 20"/>
            <p:cNvSpPr txBox="1"/>
            <p:nvPr/>
          </p:nvSpPr>
          <p:spPr>
            <a:xfrm>
              <a:off x="4932040" y="4599130"/>
              <a:ext cx="1890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u = √50</a:t>
              </a:r>
              <a:endParaRPr lang="cs-CZ" sz="2400" b="1" dirty="0"/>
            </a:p>
          </p:txBody>
        </p:sp>
        <p:grpSp>
          <p:nvGrpSpPr>
            <p:cNvPr id="37" name="Skupina 36"/>
            <p:cNvGrpSpPr/>
            <p:nvPr/>
          </p:nvGrpSpPr>
          <p:grpSpPr>
            <a:xfrm>
              <a:off x="5562110" y="4644135"/>
              <a:ext cx="450049" cy="270030"/>
              <a:chOff x="5607116" y="4644135"/>
              <a:chExt cx="450049" cy="270030"/>
            </a:xfrm>
          </p:grpSpPr>
          <p:cxnSp>
            <p:nvCxnSpPr>
              <p:cNvPr id="30" name="Přímá spojovací čára 29"/>
              <p:cNvCxnSpPr/>
              <p:nvPr/>
            </p:nvCxnSpPr>
            <p:spPr>
              <a:xfrm>
                <a:off x="5652120" y="4644135"/>
                <a:ext cx="405045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čára 31"/>
              <p:cNvCxnSpPr/>
              <p:nvPr/>
            </p:nvCxnSpPr>
            <p:spPr>
              <a:xfrm rot="180000" flipH="1">
                <a:off x="5607116" y="4644135"/>
                <a:ext cx="45004" cy="27003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ovéPole 37"/>
          <p:cNvSpPr txBox="1"/>
          <p:nvPr/>
        </p:nvSpPr>
        <p:spPr>
          <a:xfrm>
            <a:off x="4932040" y="509418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u = 7,07 cm</a:t>
            </a:r>
            <a:endParaRPr lang="cs-CZ" sz="2400" b="1" u="sng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31540" y="6174305"/>
            <a:ext cx="84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Úhlopříčka čtverce má délku 7,07 cm.</a:t>
            </a:r>
            <a:endParaRPr lang="cs-CZ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38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638690"/>
            <a:ext cx="9144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délku úhlopříčky obdélníku ABCD, je-li a = 7 cm, b = 4 cm.</a:t>
            </a:r>
            <a:endParaRPr lang="cs-CZ" sz="2400" b="1" dirty="0"/>
          </a:p>
        </p:txBody>
      </p:sp>
      <p:sp>
        <p:nvSpPr>
          <p:cNvPr id="3" name="Obdélník 2"/>
          <p:cNvSpPr/>
          <p:nvPr/>
        </p:nvSpPr>
        <p:spPr>
          <a:xfrm>
            <a:off x="971599" y="2349040"/>
            <a:ext cx="252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 flipV="1">
            <a:off x="926595" y="2348880"/>
            <a:ext cx="2565285" cy="144945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" name="Skupina 8"/>
          <p:cNvGrpSpPr/>
          <p:nvPr/>
        </p:nvGrpSpPr>
        <p:grpSpPr>
          <a:xfrm>
            <a:off x="2951940" y="3248980"/>
            <a:ext cx="1080000" cy="1080000"/>
            <a:chOff x="2231859" y="3248980"/>
            <a:chExt cx="1080000" cy="1080000"/>
          </a:xfrm>
        </p:grpSpPr>
        <p:sp>
          <p:nvSpPr>
            <p:cNvPr id="7" name="Oblouk 6"/>
            <p:cNvSpPr/>
            <p:nvPr/>
          </p:nvSpPr>
          <p:spPr>
            <a:xfrm rot="16200000">
              <a:off x="2231859" y="3248980"/>
              <a:ext cx="1080000" cy="1080000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2546775" y="3564015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791580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56865" y="37440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356865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91580" y="19795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871700" y="28439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511660" y="3879050"/>
            <a:ext cx="140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 = 7 cm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491879" y="2753925"/>
            <a:ext cx="139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 = 4 cm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32040" y="203384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+ b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2652300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7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+ 4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932040" y="3338990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49 + 16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932040" y="401406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65</a:t>
            </a:r>
            <a:endParaRPr lang="cs-CZ" sz="2400" b="1" dirty="0"/>
          </a:p>
        </p:txBody>
      </p:sp>
      <p:grpSp>
        <p:nvGrpSpPr>
          <p:cNvPr id="6" name="Skupina 38"/>
          <p:cNvGrpSpPr/>
          <p:nvPr/>
        </p:nvGrpSpPr>
        <p:grpSpPr>
          <a:xfrm>
            <a:off x="4932040" y="4599130"/>
            <a:ext cx="1890210" cy="461665"/>
            <a:chOff x="4932040" y="4599130"/>
            <a:chExt cx="1890210" cy="461665"/>
          </a:xfrm>
        </p:grpSpPr>
        <p:sp>
          <p:nvSpPr>
            <p:cNvPr id="21" name="TextovéPole 20"/>
            <p:cNvSpPr txBox="1"/>
            <p:nvPr/>
          </p:nvSpPr>
          <p:spPr>
            <a:xfrm>
              <a:off x="4932040" y="4599130"/>
              <a:ext cx="1890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u = √65</a:t>
              </a:r>
              <a:endParaRPr lang="cs-CZ" sz="2400" b="1" dirty="0"/>
            </a:p>
          </p:txBody>
        </p:sp>
        <p:grpSp>
          <p:nvGrpSpPr>
            <p:cNvPr id="9" name="Skupina 36"/>
            <p:cNvGrpSpPr/>
            <p:nvPr/>
          </p:nvGrpSpPr>
          <p:grpSpPr>
            <a:xfrm>
              <a:off x="5562110" y="4644135"/>
              <a:ext cx="450049" cy="270030"/>
              <a:chOff x="5607116" y="4644135"/>
              <a:chExt cx="450049" cy="270030"/>
            </a:xfrm>
          </p:grpSpPr>
          <p:cxnSp>
            <p:nvCxnSpPr>
              <p:cNvPr id="30" name="Přímá spojovací čára 29"/>
              <p:cNvCxnSpPr/>
              <p:nvPr/>
            </p:nvCxnSpPr>
            <p:spPr>
              <a:xfrm>
                <a:off x="5652120" y="4644135"/>
                <a:ext cx="405045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čára 31"/>
              <p:cNvCxnSpPr/>
              <p:nvPr/>
            </p:nvCxnSpPr>
            <p:spPr>
              <a:xfrm rot="180000" flipH="1">
                <a:off x="5607116" y="4644135"/>
                <a:ext cx="45004" cy="27003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ovéPole 37"/>
          <p:cNvSpPr txBox="1"/>
          <p:nvPr/>
        </p:nvSpPr>
        <p:spPr>
          <a:xfrm>
            <a:off x="4932040" y="509418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u = 8,1 cm</a:t>
            </a:r>
            <a:endParaRPr lang="cs-CZ" sz="2400" b="1" u="sng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31540" y="6174305"/>
            <a:ext cx="84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Úhlopříčka obdélníku má délku 8,1 cm.</a:t>
            </a:r>
            <a:endParaRPr lang="cs-CZ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38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638690"/>
            <a:ext cx="9144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délku strany a obdélníku ABCD, je-li u = 7 cm, b = 4 cm.</a:t>
            </a:r>
            <a:endParaRPr lang="cs-CZ" sz="2400" b="1" dirty="0"/>
          </a:p>
        </p:txBody>
      </p:sp>
      <p:sp>
        <p:nvSpPr>
          <p:cNvPr id="3" name="Obdélník 2"/>
          <p:cNvSpPr/>
          <p:nvPr/>
        </p:nvSpPr>
        <p:spPr>
          <a:xfrm>
            <a:off x="971599" y="2349040"/>
            <a:ext cx="252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 flipV="1">
            <a:off x="926595" y="2348880"/>
            <a:ext cx="2565285" cy="144945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" name="Skupina 8"/>
          <p:cNvGrpSpPr/>
          <p:nvPr/>
        </p:nvGrpSpPr>
        <p:grpSpPr>
          <a:xfrm>
            <a:off x="2951940" y="3248980"/>
            <a:ext cx="1080000" cy="1080000"/>
            <a:chOff x="2231859" y="3248980"/>
            <a:chExt cx="1080000" cy="1080000"/>
          </a:xfrm>
        </p:grpSpPr>
        <p:sp>
          <p:nvSpPr>
            <p:cNvPr id="7" name="Oblouk 6"/>
            <p:cNvSpPr/>
            <p:nvPr/>
          </p:nvSpPr>
          <p:spPr>
            <a:xfrm rot="16200000">
              <a:off x="2231859" y="3248980"/>
              <a:ext cx="1080000" cy="1080000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2546775" y="3564015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791580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56865" y="37440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356865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91580" y="19795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 rot="19951181">
            <a:off x="1601670" y="2698413"/>
            <a:ext cx="121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u = 7 cm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511660" y="3879050"/>
            <a:ext cx="140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 = ?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491879" y="2753925"/>
            <a:ext cx="139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 = 4 cm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32040" y="203384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u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- b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2652300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7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- 4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932040" y="3338990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49 - 16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932040" y="401406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33</a:t>
            </a:r>
            <a:endParaRPr lang="cs-CZ" sz="2400" b="1" dirty="0"/>
          </a:p>
        </p:txBody>
      </p:sp>
      <p:grpSp>
        <p:nvGrpSpPr>
          <p:cNvPr id="6" name="Skupina 38"/>
          <p:cNvGrpSpPr/>
          <p:nvPr/>
        </p:nvGrpSpPr>
        <p:grpSpPr>
          <a:xfrm>
            <a:off x="4932040" y="4599130"/>
            <a:ext cx="1890210" cy="461665"/>
            <a:chOff x="4932040" y="4599130"/>
            <a:chExt cx="1890210" cy="461665"/>
          </a:xfrm>
        </p:grpSpPr>
        <p:sp>
          <p:nvSpPr>
            <p:cNvPr id="21" name="TextovéPole 20"/>
            <p:cNvSpPr txBox="1"/>
            <p:nvPr/>
          </p:nvSpPr>
          <p:spPr>
            <a:xfrm>
              <a:off x="4932040" y="4599130"/>
              <a:ext cx="1890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a = √33</a:t>
              </a:r>
              <a:endParaRPr lang="cs-CZ" sz="2400" b="1" dirty="0"/>
            </a:p>
          </p:txBody>
        </p:sp>
        <p:grpSp>
          <p:nvGrpSpPr>
            <p:cNvPr id="9" name="Skupina 36"/>
            <p:cNvGrpSpPr/>
            <p:nvPr/>
          </p:nvGrpSpPr>
          <p:grpSpPr>
            <a:xfrm>
              <a:off x="5562110" y="4644135"/>
              <a:ext cx="450049" cy="270030"/>
              <a:chOff x="5607116" y="4644135"/>
              <a:chExt cx="450049" cy="270030"/>
            </a:xfrm>
          </p:grpSpPr>
          <p:cxnSp>
            <p:nvCxnSpPr>
              <p:cNvPr id="30" name="Přímá spojovací čára 29"/>
              <p:cNvCxnSpPr/>
              <p:nvPr/>
            </p:nvCxnSpPr>
            <p:spPr>
              <a:xfrm>
                <a:off x="5652120" y="4644135"/>
                <a:ext cx="405045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čára 31"/>
              <p:cNvCxnSpPr/>
              <p:nvPr/>
            </p:nvCxnSpPr>
            <p:spPr>
              <a:xfrm rot="180000" flipH="1">
                <a:off x="5607116" y="4644135"/>
                <a:ext cx="45004" cy="27003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ovéPole 37"/>
          <p:cNvSpPr txBox="1"/>
          <p:nvPr/>
        </p:nvSpPr>
        <p:spPr>
          <a:xfrm>
            <a:off x="4932040" y="509418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a = 5,75 cm</a:t>
            </a:r>
            <a:endParaRPr lang="cs-CZ" sz="2400" b="1" u="sng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31540" y="6174305"/>
            <a:ext cx="84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Délka strany a je 5,75 cm.</a:t>
            </a:r>
            <a:endParaRPr lang="cs-CZ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38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638690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délku strany kosočtverce OPQR, má-li jeho úhlopříčka </a:t>
            </a:r>
            <a:r>
              <a:rPr lang="cs-CZ" sz="2400" b="1" u="sng" dirty="0" smtClean="0"/>
              <a:t>u </a:t>
            </a:r>
            <a:r>
              <a:rPr lang="cs-CZ" sz="2400" b="1" dirty="0" smtClean="0"/>
              <a:t>délku 9,4 cm a úhlopříčka </a:t>
            </a:r>
            <a:r>
              <a:rPr lang="cs-CZ" sz="2400" b="1" u="sng" dirty="0" smtClean="0"/>
              <a:t>v</a:t>
            </a:r>
            <a:r>
              <a:rPr lang="cs-CZ" sz="2400" b="1" dirty="0" smtClean="0"/>
              <a:t> délku 7 cm.</a:t>
            </a:r>
            <a:endParaRPr lang="cs-CZ" sz="2400" b="1" dirty="0"/>
          </a:p>
        </p:txBody>
      </p:sp>
      <p:grpSp>
        <p:nvGrpSpPr>
          <p:cNvPr id="4" name="Skupina 8"/>
          <p:cNvGrpSpPr/>
          <p:nvPr/>
        </p:nvGrpSpPr>
        <p:grpSpPr>
          <a:xfrm rot="13980000">
            <a:off x="1610571" y="2852836"/>
            <a:ext cx="1080000" cy="1080000"/>
            <a:chOff x="2231859" y="3248980"/>
            <a:chExt cx="1080000" cy="1080000"/>
          </a:xfrm>
        </p:grpSpPr>
        <p:sp>
          <p:nvSpPr>
            <p:cNvPr id="7" name="Oblouk 6"/>
            <p:cNvSpPr/>
            <p:nvPr/>
          </p:nvSpPr>
          <p:spPr>
            <a:xfrm rot="16200000">
              <a:off x="2231859" y="3248980"/>
              <a:ext cx="1080000" cy="1080000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2546775" y="3564015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341530" y="46441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906815" y="45991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81890" y="18538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Q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51620" y="184453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 rot="19403715">
            <a:off x="2293406" y="2833426"/>
            <a:ext cx="121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u = 9,4 cm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196625" y="4644135"/>
            <a:ext cx="140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a = 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 rot="3247609">
            <a:off x="1237481" y="2668706"/>
            <a:ext cx="139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v = 7 cm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932040" y="203384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p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+ o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265230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4,7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+ 3,5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932040" y="333899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22,09 + 12,25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932040" y="401406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34,34</a:t>
            </a:r>
            <a:endParaRPr lang="cs-CZ" sz="2400" b="1" dirty="0"/>
          </a:p>
        </p:txBody>
      </p:sp>
      <p:grpSp>
        <p:nvGrpSpPr>
          <p:cNvPr id="6" name="Skupina 38"/>
          <p:cNvGrpSpPr/>
          <p:nvPr/>
        </p:nvGrpSpPr>
        <p:grpSpPr>
          <a:xfrm>
            <a:off x="4932040" y="4599130"/>
            <a:ext cx="1890210" cy="461665"/>
            <a:chOff x="4932040" y="4599130"/>
            <a:chExt cx="1890210" cy="461665"/>
          </a:xfrm>
        </p:grpSpPr>
        <p:sp>
          <p:nvSpPr>
            <p:cNvPr id="21" name="TextovéPole 20"/>
            <p:cNvSpPr txBox="1"/>
            <p:nvPr/>
          </p:nvSpPr>
          <p:spPr>
            <a:xfrm>
              <a:off x="4932040" y="4599130"/>
              <a:ext cx="1890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a = √34,34</a:t>
              </a:r>
              <a:endParaRPr lang="cs-CZ" sz="2400" b="1" dirty="0"/>
            </a:p>
          </p:txBody>
        </p:sp>
        <p:grpSp>
          <p:nvGrpSpPr>
            <p:cNvPr id="9" name="Skupina 36"/>
            <p:cNvGrpSpPr/>
            <p:nvPr/>
          </p:nvGrpSpPr>
          <p:grpSpPr>
            <a:xfrm>
              <a:off x="5562110" y="4644135"/>
              <a:ext cx="765085" cy="270030"/>
              <a:chOff x="5607116" y="4644135"/>
              <a:chExt cx="765085" cy="270030"/>
            </a:xfrm>
          </p:grpSpPr>
          <p:cxnSp>
            <p:nvCxnSpPr>
              <p:cNvPr id="30" name="Přímá spojovací čára 29"/>
              <p:cNvCxnSpPr/>
              <p:nvPr/>
            </p:nvCxnSpPr>
            <p:spPr>
              <a:xfrm>
                <a:off x="5652120" y="4644135"/>
                <a:ext cx="72008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čára 31"/>
              <p:cNvCxnSpPr/>
              <p:nvPr/>
            </p:nvCxnSpPr>
            <p:spPr>
              <a:xfrm rot="180000" flipH="1">
                <a:off x="5607116" y="4644135"/>
                <a:ext cx="45004" cy="27003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ovéPole 37"/>
          <p:cNvSpPr txBox="1"/>
          <p:nvPr/>
        </p:nvSpPr>
        <p:spPr>
          <a:xfrm>
            <a:off x="4932040" y="509418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a = 5,86 cm</a:t>
            </a:r>
            <a:endParaRPr lang="cs-CZ" sz="2400" b="1" u="sng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31540" y="6174305"/>
            <a:ext cx="84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Délka strany kosočtverce je 5,86 cm.</a:t>
            </a:r>
            <a:endParaRPr lang="cs-CZ" sz="2400" b="1" u="sng" dirty="0"/>
          </a:p>
        </p:txBody>
      </p:sp>
      <p:grpSp>
        <p:nvGrpSpPr>
          <p:cNvPr id="31" name="Skupina 30"/>
          <p:cNvGrpSpPr/>
          <p:nvPr/>
        </p:nvGrpSpPr>
        <p:grpSpPr>
          <a:xfrm>
            <a:off x="566555" y="2213865"/>
            <a:ext cx="3168000" cy="2385267"/>
            <a:chOff x="926595" y="3474004"/>
            <a:chExt cx="3168000" cy="2385267"/>
          </a:xfrm>
        </p:grpSpPr>
        <p:cxnSp>
          <p:nvCxnSpPr>
            <p:cNvPr id="5" name="Přímá spojovací čára 4"/>
            <p:cNvCxnSpPr/>
            <p:nvPr/>
          </p:nvCxnSpPr>
          <p:spPr>
            <a:xfrm flipV="1">
              <a:off x="926595" y="3474005"/>
              <a:ext cx="3150350" cy="2385266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Kosoúhelník 25"/>
            <p:cNvSpPr/>
            <p:nvPr/>
          </p:nvSpPr>
          <p:spPr>
            <a:xfrm>
              <a:off x="926595" y="3474004"/>
              <a:ext cx="3168000" cy="2376000"/>
            </a:xfrm>
            <a:prstGeom prst="parallelogram">
              <a:avLst>
                <a:gd name="adj" fmla="val 2984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9" name="Přímá spojovací čára 28"/>
            <p:cNvCxnSpPr/>
            <p:nvPr/>
          </p:nvCxnSpPr>
          <p:spPr>
            <a:xfrm>
              <a:off x="1646675" y="3474005"/>
              <a:ext cx="1755195" cy="2385265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Volný tvar 32"/>
          <p:cNvSpPr/>
          <p:nvPr/>
        </p:nvSpPr>
        <p:spPr>
          <a:xfrm>
            <a:off x="568171" y="3382392"/>
            <a:ext cx="2498298" cy="1225119"/>
          </a:xfrm>
          <a:custGeom>
            <a:avLst/>
            <a:gdLst>
              <a:gd name="connsiteX0" fmla="*/ 0 w 2498298"/>
              <a:gd name="connsiteY0" fmla="*/ 1207363 h 1225119"/>
              <a:gd name="connsiteX1" fmla="*/ 0 w 2498298"/>
              <a:gd name="connsiteY1" fmla="*/ 1207363 h 1225119"/>
              <a:gd name="connsiteX2" fmla="*/ 2485747 w 2498298"/>
              <a:gd name="connsiteY2" fmla="*/ 1198486 h 1225119"/>
              <a:gd name="connsiteX3" fmla="*/ 2459114 w 2498298"/>
              <a:gd name="connsiteY3" fmla="*/ 1225119 h 1225119"/>
              <a:gd name="connsiteX4" fmla="*/ 2467992 w 2498298"/>
              <a:gd name="connsiteY4" fmla="*/ 1198486 h 1225119"/>
              <a:gd name="connsiteX5" fmla="*/ 1589103 w 2498298"/>
              <a:gd name="connsiteY5" fmla="*/ 0 h 1225119"/>
              <a:gd name="connsiteX6" fmla="*/ 0 w 2498298"/>
              <a:gd name="connsiteY6" fmla="*/ 1207363 h 12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8298" h="1225119">
                <a:moveTo>
                  <a:pt x="0" y="1207363"/>
                </a:moveTo>
                <a:lnTo>
                  <a:pt x="0" y="1207363"/>
                </a:lnTo>
                <a:cubicBezTo>
                  <a:pt x="970311" y="1189721"/>
                  <a:pt x="1437850" y="1173386"/>
                  <a:pt x="2485747" y="1198486"/>
                </a:cubicBezTo>
                <a:cubicBezTo>
                  <a:pt x="2498298" y="1198787"/>
                  <a:pt x="2467992" y="1216241"/>
                  <a:pt x="2459114" y="1225119"/>
                </a:cubicBezTo>
                <a:lnTo>
                  <a:pt x="2467992" y="1198486"/>
                </a:lnTo>
                <a:lnTo>
                  <a:pt x="1589103" y="0"/>
                </a:lnTo>
                <a:lnTo>
                  <a:pt x="0" y="1207363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 rot="3247609">
            <a:off x="2137581" y="3782790"/>
            <a:ext cx="139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o = 3,5 cm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 rot="19403715">
            <a:off x="646849" y="3574845"/>
            <a:ext cx="121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 = 4,7 cm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051720" y="296965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38" grpId="0"/>
      <p:bldP spid="40" grpId="0"/>
      <p:bldP spid="33" grpId="0" animBg="1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638690"/>
            <a:ext cx="9144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výšku rovnostranného trojúhelníku ABC s délkou strany </a:t>
            </a:r>
            <a:br>
              <a:rPr lang="cs-CZ" sz="2400" b="1" dirty="0" smtClean="0"/>
            </a:br>
            <a:r>
              <a:rPr lang="cs-CZ" sz="2400" b="1" dirty="0" smtClean="0"/>
              <a:t>a = 5,8 cm.</a:t>
            </a:r>
            <a:endParaRPr lang="cs-CZ" sz="2400" b="1" dirty="0"/>
          </a:p>
        </p:txBody>
      </p:sp>
      <p:grpSp>
        <p:nvGrpSpPr>
          <p:cNvPr id="3" name="Skupina 8"/>
          <p:cNvGrpSpPr/>
          <p:nvPr/>
        </p:nvGrpSpPr>
        <p:grpSpPr>
          <a:xfrm>
            <a:off x="1466655" y="4048244"/>
            <a:ext cx="1080000" cy="1080000"/>
            <a:chOff x="2231859" y="3248980"/>
            <a:chExt cx="1080000" cy="1080000"/>
          </a:xfrm>
        </p:grpSpPr>
        <p:sp>
          <p:nvSpPr>
            <p:cNvPr id="7" name="Oblouk 6"/>
            <p:cNvSpPr/>
            <p:nvPr/>
          </p:nvSpPr>
          <p:spPr>
            <a:xfrm rot="16200000">
              <a:off x="2231859" y="3248980"/>
              <a:ext cx="1080000" cy="1080000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2546775" y="3564015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341530" y="46441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11860" y="45991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826695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286635" y="4914165"/>
            <a:ext cx="121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 = 5,8 cm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996480" y="3474005"/>
            <a:ext cx="140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v = ?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 rot="18172709">
            <a:off x="361377" y="3181285"/>
            <a:ext cx="139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 = 5,8 cm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32040" y="203384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- x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265230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5,8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– 2,9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932040" y="333899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33,64 – 8,41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932040" y="401406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25,23</a:t>
            </a:r>
            <a:endParaRPr lang="cs-CZ" sz="2400" b="1" dirty="0"/>
          </a:p>
        </p:txBody>
      </p:sp>
      <p:grpSp>
        <p:nvGrpSpPr>
          <p:cNvPr id="4" name="Skupina 38"/>
          <p:cNvGrpSpPr/>
          <p:nvPr/>
        </p:nvGrpSpPr>
        <p:grpSpPr>
          <a:xfrm>
            <a:off x="4932040" y="4599130"/>
            <a:ext cx="1890210" cy="461665"/>
            <a:chOff x="4932040" y="4599130"/>
            <a:chExt cx="1890210" cy="461665"/>
          </a:xfrm>
        </p:grpSpPr>
        <p:sp>
          <p:nvSpPr>
            <p:cNvPr id="21" name="TextovéPole 20"/>
            <p:cNvSpPr txBox="1"/>
            <p:nvPr/>
          </p:nvSpPr>
          <p:spPr>
            <a:xfrm>
              <a:off x="4932040" y="4599130"/>
              <a:ext cx="1890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v = √25,23</a:t>
              </a:r>
              <a:endParaRPr lang="cs-CZ" sz="2400" b="1" dirty="0"/>
            </a:p>
          </p:txBody>
        </p:sp>
        <p:grpSp>
          <p:nvGrpSpPr>
            <p:cNvPr id="6" name="Skupina 36"/>
            <p:cNvGrpSpPr/>
            <p:nvPr/>
          </p:nvGrpSpPr>
          <p:grpSpPr>
            <a:xfrm>
              <a:off x="5562110" y="4644135"/>
              <a:ext cx="765085" cy="270030"/>
              <a:chOff x="5607116" y="4644135"/>
              <a:chExt cx="765085" cy="270030"/>
            </a:xfrm>
          </p:grpSpPr>
          <p:cxnSp>
            <p:nvCxnSpPr>
              <p:cNvPr id="30" name="Přímá spojovací čára 29"/>
              <p:cNvCxnSpPr/>
              <p:nvPr/>
            </p:nvCxnSpPr>
            <p:spPr>
              <a:xfrm>
                <a:off x="5652120" y="4644135"/>
                <a:ext cx="72008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čára 31"/>
              <p:cNvCxnSpPr/>
              <p:nvPr/>
            </p:nvCxnSpPr>
            <p:spPr>
              <a:xfrm rot="180000" flipH="1">
                <a:off x="5607116" y="4644135"/>
                <a:ext cx="45004" cy="27003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ovéPole 37"/>
          <p:cNvSpPr txBox="1"/>
          <p:nvPr/>
        </p:nvSpPr>
        <p:spPr>
          <a:xfrm>
            <a:off x="4932040" y="509418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 = 5,02 cm</a:t>
            </a:r>
            <a:endParaRPr lang="cs-CZ" sz="2400" b="1" u="sng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31540" y="6174305"/>
            <a:ext cx="84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Výška trojúhelníku je 5,02 cm.</a:t>
            </a:r>
            <a:endParaRPr lang="cs-CZ" sz="2400" b="1" u="sng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56565" y="4689140"/>
            <a:ext cx="139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x = 2,9 cm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871700" y="46441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</a:t>
            </a:r>
            <a:endParaRPr lang="cs-CZ" b="1" dirty="0"/>
          </a:p>
        </p:txBody>
      </p:sp>
      <p:sp>
        <p:nvSpPr>
          <p:cNvPr id="37" name="Rovnoramenný trojúhelník 36"/>
          <p:cNvSpPr/>
          <p:nvPr/>
        </p:nvSpPr>
        <p:spPr>
          <a:xfrm>
            <a:off x="611561" y="2348880"/>
            <a:ext cx="2825850" cy="224985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ovací čára 40"/>
          <p:cNvCxnSpPr>
            <a:stCxn id="37" idx="0"/>
            <a:endCxn id="37" idx="3"/>
          </p:cNvCxnSpPr>
          <p:nvPr/>
        </p:nvCxnSpPr>
        <p:spPr>
          <a:xfrm>
            <a:off x="2024486" y="2348880"/>
            <a:ext cx="0" cy="2249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Volný tvar 41"/>
          <p:cNvSpPr/>
          <p:nvPr/>
        </p:nvSpPr>
        <p:spPr>
          <a:xfrm>
            <a:off x="621437" y="2352583"/>
            <a:ext cx="1402672" cy="2246050"/>
          </a:xfrm>
          <a:custGeom>
            <a:avLst/>
            <a:gdLst>
              <a:gd name="connsiteX0" fmla="*/ 0 w 1402672"/>
              <a:gd name="connsiteY0" fmla="*/ 2246050 h 2246050"/>
              <a:gd name="connsiteX1" fmla="*/ 1402672 w 1402672"/>
              <a:gd name="connsiteY1" fmla="*/ 2246050 h 2246050"/>
              <a:gd name="connsiteX2" fmla="*/ 1402672 w 1402672"/>
              <a:gd name="connsiteY2" fmla="*/ 0 h 2246050"/>
              <a:gd name="connsiteX3" fmla="*/ 0 w 1402672"/>
              <a:gd name="connsiteY3" fmla="*/ 2246050 h 22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672" h="2246050">
                <a:moveTo>
                  <a:pt x="0" y="2246050"/>
                </a:moveTo>
                <a:lnTo>
                  <a:pt x="1402672" y="2246050"/>
                </a:lnTo>
                <a:lnTo>
                  <a:pt x="1402672" y="0"/>
                </a:lnTo>
                <a:lnTo>
                  <a:pt x="0" y="224605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38" grpId="0"/>
      <p:bldP spid="40" grpId="0"/>
      <p:bldP spid="34" grpId="0"/>
      <p:bldP spid="36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638690"/>
            <a:ext cx="914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obsah rovnostranného trojúhelníku ABC, jehož strana má délku 2 m. </a:t>
            </a:r>
            <a:endParaRPr lang="cs-CZ" sz="2400" b="1" dirty="0"/>
          </a:p>
        </p:txBody>
      </p:sp>
      <p:grpSp>
        <p:nvGrpSpPr>
          <p:cNvPr id="3" name="Skupina 8"/>
          <p:cNvGrpSpPr/>
          <p:nvPr/>
        </p:nvGrpSpPr>
        <p:grpSpPr>
          <a:xfrm>
            <a:off x="1466655" y="4048244"/>
            <a:ext cx="1080000" cy="1080000"/>
            <a:chOff x="2231859" y="3248980"/>
            <a:chExt cx="1080000" cy="1080000"/>
          </a:xfrm>
        </p:grpSpPr>
        <p:sp>
          <p:nvSpPr>
            <p:cNvPr id="7" name="Oblouk 6"/>
            <p:cNvSpPr/>
            <p:nvPr/>
          </p:nvSpPr>
          <p:spPr>
            <a:xfrm rot="16200000">
              <a:off x="2231859" y="3248980"/>
              <a:ext cx="1080000" cy="1080000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2546775" y="3564015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341530" y="46441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11860" y="45991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826695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286635" y="4914165"/>
            <a:ext cx="121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 = 2 m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996480" y="3474005"/>
            <a:ext cx="140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v = ?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 rot="18172709">
            <a:off x="361377" y="3181285"/>
            <a:ext cx="139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 = 2 m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777245" y="203384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a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- x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77245" y="265230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2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– 1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777245" y="3338990"/>
            <a:ext cx="1530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4 - 1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777245" y="401406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= 3</a:t>
            </a:r>
            <a:endParaRPr lang="cs-CZ" sz="2400" b="1" dirty="0"/>
          </a:p>
        </p:txBody>
      </p:sp>
      <p:grpSp>
        <p:nvGrpSpPr>
          <p:cNvPr id="4" name="Skupina 38"/>
          <p:cNvGrpSpPr/>
          <p:nvPr/>
        </p:nvGrpSpPr>
        <p:grpSpPr>
          <a:xfrm>
            <a:off x="6777245" y="4599130"/>
            <a:ext cx="1890210" cy="461665"/>
            <a:chOff x="4932040" y="4599130"/>
            <a:chExt cx="1890210" cy="461665"/>
          </a:xfrm>
        </p:grpSpPr>
        <p:sp>
          <p:nvSpPr>
            <p:cNvPr id="21" name="TextovéPole 20"/>
            <p:cNvSpPr txBox="1"/>
            <p:nvPr/>
          </p:nvSpPr>
          <p:spPr>
            <a:xfrm>
              <a:off x="4932040" y="4599130"/>
              <a:ext cx="1890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v = √3</a:t>
              </a:r>
              <a:endParaRPr lang="cs-CZ" sz="2400" b="1" dirty="0"/>
            </a:p>
          </p:txBody>
        </p:sp>
        <p:grpSp>
          <p:nvGrpSpPr>
            <p:cNvPr id="5" name="Skupina 36"/>
            <p:cNvGrpSpPr/>
            <p:nvPr/>
          </p:nvGrpSpPr>
          <p:grpSpPr>
            <a:xfrm>
              <a:off x="5562110" y="4644135"/>
              <a:ext cx="360040" cy="270030"/>
              <a:chOff x="5607116" y="4644135"/>
              <a:chExt cx="360040" cy="270030"/>
            </a:xfrm>
          </p:grpSpPr>
          <p:cxnSp>
            <p:nvCxnSpPr>
              <p:cNvPr id="30" name="Přímá spojovací čára 29"/>
              <p:cNvCxnSpPr/>
              <p:nvPr/>
            </p:nvCxnSpPr>
            <p:spPr>
              <a:xfrm>
                <a:off x="5652120" y="4644135"/>
                <a:ext cx="31503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čára 31"/>
              <p:cNvCxnSpPr/>
              <p:nvPr/>
            </p:nvCxnSpPr>
            <p:spPr>
              <a:xfrm rot="180000" flipH="1">
                <a:off x="5607116" y="4644135"/>
                <a:ext cx="45004" cy="27003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ovéPole 37"/>
          <p:cNvSpPr txBox="1"/>
          <p:nvPr/>
        </p:nvSpPr>
        <p:spPr>
          <a:xfrm>
            <a:off x="6777245" y="509418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 = 1,73 </a:t>
            </a:r>
            <a:r>
              <a:rPr lang="cs-CZ" sz="2400" b="1" u="sng" dirty="0"/>
              <a:t>m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31540" y="6174305"/>
            <a:ext cx="84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Obsah trojúhelníku je </a:t>
            </a:r>
            <a:r>
              <a:rPr lang="cs-CZ" sz="2400" b="1" u="sng" smtClean="0"/>
              <a:t>1,73 m</a:t>
            </a:r>
            <a:r>
              <a:rPr lang="cs-CZ" sz="2400" b="1" u="sng" baseline="30000" smtClean="0"/>
              <a:t>2</a:t>
            </a:r>
            <a:r>
              <a:rPr lang="cs-CZ" sz="2400" b="1" u="sng" dirty="0" smtClean="0"/>
              <a:t>.</a:t>
            </a:r>
            <a:endParaRPr lang="cs-CZ" sz="2400" b="1" u="sng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56565" y="4689140"/>
            <a:ext cx="139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x = 1 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871700" y="46441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</a:t>
            </a:r>
            <a:endParaRPr lang="cs-CZ" b="1" dirty="0"/>
          </a:p>
        </p:txBody>
      </p:sp>
      <p:sp>
        <p:nvSpPr>
          <p:cNvPr id="37" name="Rovnoramenný trojúhelník 36"/>
          <p:cNvSpPr/>
          <p:nvPr/>
        </p:nvSpPr>
        <p:spPr>
          <a:xfrm>
            <a:off x="611561" y="2348880"/>
            <a:ext cx="2825850" cy="224985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ovací čára 40"/>
          <p:cNvCxnSpPr>
            <a:stCxn id="37" idx="0"/>
            <a:endCxn id="37" idx="3"/>
          </p:cNvCxnSpPr>
          <p:nvPr/>
        </p:nvCxnSpPr>
        <p:spPr>
          <a:xfrm>
            <a:off x="2024486" y="2348880"/>
            <a:ext cx="0" cy="2249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Volný tvar 41"/>
          <p:cNvSpPr/>
          <p:nvPr/>
        </p:nvSpPr>
        <p:spPr>
          <a:xfrm>
            <a:off x="611560" y="2352583"/>
            <a:ext cx="1402672" cy="2246050"/>
          </a:xfrm>
          <a:custGeom>
            <a:avLst/>
            <a:gdLst>
              <a:gd name="connsiteX0" fmla="*/ 0 w 1402672"/>
              <a:gd name="connsiteY0" fmla="*/ 2246050 h 2246050"/>
              <a:gd name="connsiteX1" fmla="*/ 1402672 w 1402672"/>
              <a:gd name="connsiteY1" fmla="*/ 2246050 h 2246050"/>
              <a:gd name="connsiteX2" fmla="*/ 1402672 w 1402672"/>
              <a:gd name="connsiteY2" fmla="*/ 0 h 2246050"/>
              <a:gd name="connsiteX3" fmla="*/ 0 w 1402672"/>
              <a:gd name="connsiteY3" fmla="*/ 2246050 h 22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672" h="2246050">
                <a:moveTo>
                  <a:pt x="0" y="2246050"/>
                </a:moveTo>
                <a:lnTo>
                  <a:pt x="1402672" y="2246050"/>
                </a:lnTo>
                <a:lnTo>
                  <a:pt x="1402672" y="0"/>
                </a:lnTo>
                <a:lnTo>
                  <a:pt x="0" y="224605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ovéPole 46"/>
          <p:cNvSpPr txBox="1"/>
          <p:nvPr/>
        </p:nvSpPr>
        <p:spPr>
          <a:xfrm>
            <a:off x="3896925" y="203384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S = (a.v)/2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3896925" y="2528900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S = (2.1,73)/2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896925" y="302395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2">
                    <a:lumMod val="75000"/>
                  </a:schemeClr>
                </a:solidFill>
              </a:rPr>
              <a:t>S = 1,73 cm</a:t>
            </a:r>
            <a:r>
              <a:rPr lang="cs-CZ" sz="2400" b="1" u="sng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cs-CZ" sz="24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38" grpId="0"/>
      <p:bldP spid="40" grpId="0"/>
      <p:bldP spid="34" grpId="0"/>
      <p:bldP spid="36" grpId="0"/>
      <p:bldP spid="42" grpId="0" animBg="1"/>
      <p:bldP spid="47" grpId="0"/>
      <p:bldP spid="49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347753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Kosočtverec má délku strany a=45cm a úhlopříčku e=80cm. Vypočítej délku druhé úhlopříčky.</a:t>
            </a:r>
            <a:endParaRPr lang="cs-CZ" sz="2400" b="1" dirty="0"/>
          </a:p>
        </p:txBody>
      </p:sp>
      <p:sp>
        <p:nvSpPr>
          <p:cNvPr id="31" name="Veselý obličej 30"/>
          <p:cNvSpPr/>
          <p:nvPr/>
        </p:nvSpPr>
        <p:spPr>
          <a:xfrm>
            <a:off x="8532440" y="6399330"/>
            <a:ext cx="360040" cy="360040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0" y="1967933"/>
            <a:ext cx="9144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Pravoúhlý trojúhelník ABC s odvěsnou a=36cm má obsah S=540cm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. Vypočítej délku odvěsny b a délku přepony </a:t>
            </a:r>
            <a:r>
              <a:rPr lang="cs-CZ" sz="2400" b="1" dirty="0" err="1" smtClean="0"/>
              <a:t>c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0" y="3564015"/>
            <a:ext cx="91440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 kosočtverci ABCD je dáno: a= 8 cm, </a:t>
            </a:r>
            <a:r>
              <a:rPr lang="el-GR" sz="2400" b="1" dirty="0" smtClean="0"/>
              <a:t>α</a:t>
            </a:r>
            <a:r>
              <a:rPr lang="cs-CZ" sz="2400" b="1" dirty="0" smtClean="0"/>
              <a:t> = 60°. Vypočítej délky obou úhlopříček.</a:t>
            </a:r>
            <a:endParaRPr lang="cs-CZ" sz="24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0" y="5229200"/>
            <a:ext cx="9144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obsah rovnoramenného trojúhelníku, jehož základna má délku 10 cm a rameno je o 3 cm delší než základna.</a:t>
            </a:r>
            <a:endParaRPr lang="cs-CZ" sz="24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691680" y="1358770"/>
            <a:ext cx="193521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f = 41,23 cm</a:t>
            </a:r>
            <a:endParaRPr lang="cs-CZ" sz="24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1691680" y="2933945"/>
            <a:ext cx="301533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b = 30 cm, c = 46,9 cm</a:t>
            </a:r>
            <a:endParaRPr lang="cs-CZ" sz="2400" b="1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1691680" y="4587515"/>
            <a:ext cx="3105345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e = 8 cm, f = 14,14 cm</a:t>
            </a:r>
            <a:endParaRPr lang="cs-CZ" sz="2400" b="1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1691680" y="6207695"/>
            <a:ext cx="1665185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S = 60 cm</a:t>
            </a:r>
            <a:r>
              <a:rPr lang="cs-CZ" sz="2400" b="1" baseline="30000" dirty="0" smtClean="0"/>
              <a:t>2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640</Words>
  <Application>Microsoft Office PowerPoint</Application>
  <PresentationFormat>Předvádění na obrazovce (4:3)</PresentationFormat>
  <Paragraphs>127</Paragraphs>
  <Slides>10</Slides>
  <Notes>0</Notes>
  <HiddenSlides>2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Pythagorova věta v rovině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Použitá literatura: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Kalistová Daniela</cp:lastModifiedBy>
  <cp:revision>20</cp:revision>
  <dcterms:created xsi:type="dcterms:W3CDTF">2013-10-29T12:42:04Z</dcterms:created>
  <dcterms:modified xsi:type="dcterms:W3CDTF">2013-12-30T23:01:04Z</dcterms:modified>
</cp:coreProperties>
</file>