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49A4-0FFB-414F-A914-6ECB76C0550E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36C2-36B5-44C7-972E-E7BD206417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49A4-0FFB-414F-A914-6ECB76C0550E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36C2-36B5-44C7-972E-E7BD206417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49A4-0FFB-414F-A914-6ECB76C0550E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36C2-36B5-44C7-972E-E7BD206417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49A4-0FFB-414F-A914-6ECB76C0550E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36C2-36B5-44C7-972E-E7BD206417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49A4-0FFB-414F-A914-6ECB76C0550E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36C2-36B5-44C7-972E-E7BD206417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49A4-0FFB-414F-A914-6ECB76C0550E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36C2-36B5-44C7-972E-E7BD206417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49A4-0FFB-414F-A914-6ECB76C0550E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36C2-36B5-44C7-972E-E7BD206417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49A4-0FFB-414F-A914-6ECB76C0550E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36C2-36B5-44C7-972E-E7BD206417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49A4-0FFB-414F-A914-6ECB76C0550E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36C2-36B5-44C7-972E-E7BD206417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49A4-0FFB-414F-A914-6ECB76C0550E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36C2-36B5-44C7-972E-E7BD206417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49A4-0FFB-414F-A914-6ECB76C0550E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36C2-36B5-44C7-972E-E7BD206417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D49A4-0FFB-414F-A914-6ECB76C0550E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36C2-36B5-44C7-972E-E7BD2064178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628800"/>
            <a:ext cx="7067550" cy="3529013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ČÍSLO PROJEKTU: 1.4 OP VK</a:t>
            </a:r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NÁZEV: VY_42_INOVACE_31</a:t>
            </a:r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AUTOR: Mgr., Bc. Daniela </a:t>
            </a:r>
            <a:r>
              <a:rPr lang="cs-CZ" sz="1600" dirty="0" err="1" smtClean="0"/>
              <a:t>Kalistová</a:t>
            </a:r>
            <a:endParaRPr lang="cs-CZ" sz="1600" dirty="0" smtClean="0"/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OBDOBÍ: 2013-14</a:t>
            </a:r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ROČNÍK: 8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VZDĚLÁVACÍ OBLAST: Matematika a její aplikace</a:t>
            </a:r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VZDĚLÁVACÍ OBOR: Matematika a její aplikace</a:t>
            </a:r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TÉMATICKÝ OKRUH: Geometrie v rovině a prostoru</a:t>
            </a:r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TÉMA: Pythagorova věta - úvod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ANOTACE: Žák pozná odvěsny a přeponu v pravoúhlém trojúhelníku, zapíše správně Pythagorovu větu pro daný trojúhelník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1600" dirty="0" smtClean="0"/>
          </a:p>
        </p:txBody>
      </p:sp>
      <p:pic>
        <p:nvPicPr>
          <p:cNvPr id="15363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5301208"/>
            <a:ext cx="5407025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549275"/>
            <a:ext cx="1766887" cy="1054100"/>
          </a:xfrm>
          <a:prstGeom prst="rect">
            <a:avLst/>
          </a:prstGeom>
          <a:noFill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972087" y="510421"/>
            <a:ext cx="722999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cs-CZ" dirty="0"/>
              <a:t>                                     </a:t>
            </a:r>
            <a:r>
              <a:rPr lang="cs-CZ" sz="1600" b="1" dirty="0"/>
              <a:t>Základní  škola a mateřská škola </a:t>
            </a:r>
            <a:r>
              <a:rPr lang="cs-CZ" sz="1600" b="1" dirty="0" err="1"/>
              <a:t>J.A.Komenského</a:t>
            </a:r>
            <a:endParaRPr lang="cs-CZ" sz="1600" dirty="0"/>
          </a:p>
          <a:p>
            <a:pPr algn="ctr"/>
            <a:r>
              <a:rPr lang="cs-CZ" sz="1600" b="1" dirty="0"/>
              <a:t>                                                          v Novém  </a:t>
            </a:r>
            <a:r>
              <a:rPr lang="cs-CZ" sz="1600" b="1" dirty="0" err="1"/>
              <a:t>Strašecí</a:t>
            </a:r>
            <a:r>
              <a:rPr lang="cs-CZ" sz="1600" dirty="0"/>
              <a:t>                     </a:t>
            </a:r>
          </a:p>
          <a:p>
            <a:pPr algn="ctr"/>
            <a:r>
              <a:rPr lang="cs-CZ" sz="1600" dirty="0"/>
              <a:t>                                                  Komenského nám. 209, 271 01 Nové </a:t>
            </a:r>
            <a:r>
              <a:rPr lang="cs-CZ" sz="1600" dirty="0" err="1"/>
              <a:t>Strašecí</a:t>
            </a:r>
            <a:endParaRPr lang="cs-CZ" sz="1600" dirty="0"/>
          </a:p>
          <a:p>
            <a:pPr algn="ctr"/>
            <a:r>
              <a:rPr lang="cs-CZ" sz="1600" dirty="0" smtClean="0"/>
              <a:t>                                                tel. 311 240 401, 311 240 400, email: </a:t>
            </a:r>
            <a:r>
              <a:rPr lang="cs-CZ" sz="1600" dirty="0" err="1" smtClean="0"/>
              <a:t>zsnovstra</a:t>
            </a:r>
            <a:r>
              <a:rPr lang="cs-CZ" sz="1600" dirty="0" smtClean="0"/>
              <a:t>@email.</a:t>
            </a:r>
            <a:r>
              <a:rPr lang="cs-CZ" sz="1600" dirty="0" err="1" smtClean="0"/>
              <a:t>cz</a:t>
            </a:r>
            <a:r>
              <a:rPr lang="cs-CZ" sz="1600" dirty="0" smtClean="0"/>
              <a:t> </a:t>
            </a:r>
            <a:endParaRPr lang="cs-CZ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Pythagorova věta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Trojúhelníky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6282190" y="2663915"/>
            <a:ext cx="1935215" cy="4050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2888845" y="2618910"/>
            <a:ext cx="288000" cy="288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0" y="503675"/>
            <a:ext cx="91440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 trojúhelníku označ jeho strany, zakroužkuj přeponu, zapiš Pythagorovu větu.</a:t>
            </a:r>
            <a:endParaRPr lang="cs-CZ" sz="2400" b="1" dirty="0"/>
          </a:p>
        </p:txBody>
      </p:sp>
      <p:sp>
        <p:nvSpPr>
          <p:cNvPr id="3" name="Pravoúhlý trojúhelník 2"/>
          <p:cNvSpPr/>
          <p:nvPr/>
        </p:nvSpPr>
        <p:spPr>
          <a:xfrm>
            <a:off x="1331640" y="2573905"/>
            <a:ext cx="3960440" cy="990110"/>
          </a:xfrm>
          <a:prstGeom prst="rt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" name="Skupina 5"/>
          <p:cNvGrpSpPr/>
          <p:nvPr/>
        </p:nvGrpSpPr>
        <p:grpSpPr>
          <a:xfrm>
            <a:off x="926595" y="3158970"/>
            <a:ext cx="810090" cy="765085"/>
            <a:chOff x="926595" y="3158970"/>
            <a:chExt cx="810090" cy="765085"/>
          </a:xfrm>
        </p:grpSpPr>
        <p:sp>
          <p:nvSpPr>
            <p:cNvPr id="4" name="Oblouk 3"/>
            <p:cNvSpPr/>
            <p:nvPr/>
          </p:nvSpPr>
          <p:spPr>
            <a:xfrm>
              <a:off x="926595" y="3158970"/>
              <a:ext cx="810090" cy="765085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Elipsa 4"/>
            <p:cNvSpPr/>
            <p:nvPr/>
          </p:nvSpPr>
          <p:spPr>
            <a:xfrm>
              <a:off x="1511660" y="3365995"/>
              <a:ext cx="18000" cy="1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1151620" y="352394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112060" y="3519010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106615" y="221386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61610" y="284393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636785" y="3519010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861810" y="2528900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372200" y="266391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cs-CZ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 = a</a:t>
            </a:r>
            <a:r>
              <a:rPr lang="cs-CZ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 + b</a:t>
            </a:r>
            <a:r>
              <a:rPr lang="cs-CZ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372200" y="338399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cs-CZ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 = c</a:t>
            </a:r>
            <a:r>
              <a:rPr lang="cs-CZ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 - b</a:t>
            </a:r>
            <a:r>
              <a:rPr lang="cs-CZ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372200" y="410407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cs-CZ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 = c</a:t>
            </a:r>
            <a:r>
              <a:rPr lang="cs-CZ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 - a</a:t>
            </a:r>
            <a:r>
              <a:rPr lang="cs-CZ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5049180"/>
            <a:ext cx="9144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Vypočítej velikost strany c, zadání je v obrázku.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636785" y="3519010"/>
            <a:ext cx="1962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b = 15 cm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 rot="16200000">
            <a:off x="55223" y="2545178"/>
            <a:ext cx="2052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a = 10 cm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742130" y="590427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chemeClr val="accent1">
                    <a:lumMod val="75000"/>
                  </a:schemeClr>
                </a:solidFill>
              </a:rPr>
              <a:t>c = 18 cm</a:t>
            </a:r>
            <a:endParaRPr lang="cs-CZ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3" grpId="0" animBg="1"/>
      <p:bldP spid="10" grpId="0"/>
      <p:bldP spid="10" grpId="1"/>
      <p:bldP spid="11" grpId="0"/>
      <p:bldP spid="12" grpId="0"/>
      <p:bldP spid="14" grpId="0"/>
      <p:bldP spid="15" grpId="0"/>
      <p:bldP spid="16" grpId="0"/>
      <p:bldP spid="17" grpId="0" animBg="1"/>
      <p:bldP spid="18" grpId="1"/>
      <p:bldP spid="19" grpId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6327195" y="3429000"/>
            <a:ext cx="1665185" cy="4050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1916705" y="3654025"/>
            <a:ext cx="324000" cy="3240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503675"/>
            <a:ext cx="91440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 trojúhelníku označ jeho strany, zakroužkuj přeponu, zapiš Pythagorovu větu.</a:t>
            </a:r>
            <a:endParaRPr lang="cs-CZ" sz="2400" b="1" dirty="0"/>
          </a:p>
        </p:txBody>
      </p:sp>
      <p:grpSp>
        <p:nvGrpSpPr>
          <p:cNvPr id="21" name="Skupina 20"/>
          <p:cNvGrpSpPr/>
          <p:nvPr/>
        </p:nvGrpSpPr>
        <p:grpSpPr>
          <a:xfrm rot="8834514">
            <a:off x="876137" y="2226485"/>
            <a:ext cx="3150350" cy="2070230"/>
            <a:chOff x="926595" y="1853825"/>
            <a:chExt cx="3150350" cy="2070230"/>
          </a:xfrm>
        </p:grpSpPr>
        <p:grpSp>
          <p:nvGrpSpPr>
            <p:cNvPr id="6" name="Skupina 5"/>
            <p:cNvGrpSpPr/>
            <p:nvPr/>
          </p:nvGrpSpPr>
          <p:grpSpPr>
            <a:xfrm>
              <a:off x="926595" y="3158970"/>
              <a:ext cx="810090" cy="765085"/>
              <a:chOff x="926595" y="3158970"/>
              <a:chExt cx="810090" cy="765085"/>
            </a:xfrm>
          </p:grpSpPr>
          <p:sp>
            <p:nvSpPr>
              <p:cNvPr id="4" name="Oblouk 3"/>
              <p:cNvSpPr/>
              <p:nvPr/>
            </p:nvSpPr>
            <p:spPr>
              <a:xfrm>
                <a:off x="926595" y="3158970"/>
                <a:ext cx="810090" cy="765085"/>
              </a:xfrm>
              <a:prstGeom prst="arc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Elipsa 4"/>
              <p:cNvSpPr/>
              <p:nvPr/>
            </p:nvSpPr>
            <p:spPr>
              <a:xfrm>
                <a:off x="1511660" y="3365995"/>
                <a:ext cx="18000" cy="180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</p:grpSp>
        <p:sp>
          <p:nvSpPr>
            <p:cNvPr id="3" name="Pravoúhlý trojúhelník 2"/>
            <p:cNvSpPr/>
            <p:nvPr/>
          </p:nvSpPr>
          <p:spPr>
            <a:xfrm>
              <a:off x="1331640" y="1853825"/>
              <a:ext cx="2745305" cy="1710190"/>
            </a:xfrm>
            <a:prstGeom prst="rtTriangl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3896925" y="347400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F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3519010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906815" y="167380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G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736685" y="2438890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f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536885" y="248389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916705" y="356401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g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372200" y="266391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g</a:t>
            </a:r>
            <a:r>
              <a:rPr lang="cs-CZ" sz="2400" b="1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= e</a:t>
            </a:r>
            <a:r>
              <a:rPr lang="cs-CZ" sz="2400" b="1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+ f</a:t>
            </a:r>
            <a:r>
              <a:rPr lang="cs-CZ" sz="2400" b="1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372200" y="338399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cs-CZ" sz="2400" b="1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= g</a:t>
            </a:r>
            <a:r>
              <a:rPr lang="cs-CZ" sz="2400" b="1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- f</a:t>
            </a:r>
            <a:r>
              <a:rPr lang="cs-CZ" sz="2400" b="1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372200" y="410407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f</a:t>
            </a:r>
            <a:r>
              <a:rPr lang="cs-CZ" sz="2400" b="1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= g</a:t>
            </a:r>
            <a:r>
              <a:rPr lang="cs-CZ" sz="2400" b="1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- e</a:t>
            </a:r>
            <a:r>
              <a:rPr lang="cs-CZ" sz="2400" b="1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5049180"/>
            <a:ext cx="91440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Vypočítej velikost strany e, zadání je v obrázku.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916705" y="3564015"/>
            <a:ext cx="1962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g = 15 cm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 rot="19702700">
            <a:off x="910318" y="2230142"/>
            <a:ext cx="2052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f = 12 cm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742130" y="590427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chemeClr val="accent6">
                    <a:lumMod val="50000"/>
                  </a:schemeClr>
                </a:solidFill>
              </a:rPr>
              <a:t>e = 9 cm</a:t>
            </a:r>
            <a:endParaRPr lang="cs-CZ" sz="24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3" grpId="0" animBg="1"/>
      <p:bldP spid="10" grpId="0"/>
      <p:bldP spid="10" grpId="1"/>
      <p:bldP spid="11" grpId="0"/>
      <p:bldP spid="12" grpId="0"/>
      <p:bldP spid="14" grpId="0"/>
      <p:bldP spid="15" grpId="0"/>
      <p:bldP spid="16" grpId="0"/>
      <p:bldP spid="17" grpId="0" animBg="1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6327195" y="3429000"/>
            <a:ext cx="1665185" cy="4050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7030A0"/>
              </a:solidFill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826695" y="2888940"/>
            <a:ext cx="324000" cy="3240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503675"/>
            <a:ext cx="91440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 trojúhelníku označ jeho strany, zakroužkuj přeponu, zapiš Pythagorovu větu.</a:t>
            </a:r>
            <a:endParaRPr lang="cs-CZ" sz="2400" b="1" dirty="0"/>
          </a:p>
        </p:txBody>
      </p:sp>
      <p:grpSp>
        <p:nvGrpSpPr>
          <p:cNvPr id="6" name="Skupina 20"/>
          <p:cNvGrpSpPr/>
          <p:nvPr/>
        </p:nvGrpSpPr>
        <p:grpSpPr>
          <a:xfrm rot="10800000" flipV="1">
            <a:off x="1196626" y="1718810"/>
            <a:ext cx="2674859" cy="3348179"/>
            <a:chOff x="549747" y="1853825"/>
            <a:chExt cx="3527198" cy="2064957"/>
          </a:xfrm>
        </p:grpSpPr>
        <p:grpSp>
          <p:nvGrpSpPr>
            <p:cNvPr id="21" name="Skupina 5"/>
            <p:cNvGrpSpPr/>
            <p:nvPr/>
          </p:nvGrpSpPr>
          <p:grpSpPr>
            <a:xfrm>
              <a:off x="549747" y="3153697"/>
              <a:ext cx="1545964" cy="765085"/>
              <a:chOff x="549747" y="3153697"/>
              <a:chExt cx="1545964" cy="765085"/>
            </a:xfrm>
          </p:grpSpPr>
          <p:sp>
            <p:nvSpPr>
              <p:cNvPr id="4" name="Oblouk 3"/>
              <p:cNvSpPr/>
              <p:nvPr/>
            </p:nvSpPr>
            <p:spPr>
              <a:xfrm>
                <a:off x="549747" y="3153697"/>
                <a:ext cx="1545964" cy="765085"/>
              </a:xfrm>
              <a:prstGeom prst="arc">
                <a:avLst>
                  <a:gd name="adj1" fmla="val 16200000"/>
                  <a:gd name="adj2" fmla="val 207629"/>
                </a:avLst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Elipsa 4"/>
              <p:cNvSpPr/>
              <p:nvPr/>
            </p:nvSpPr>
            <p:spPr>
              <a:xfrm>
                <a:off x="1602923" y="3382991"/>
                <a:ext cx="18000" cy="18000"/>
              </a:xfrm>
              <a:prstGeom prst="ellips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</p:grpSp>
        <p:sp>
          <p:nvSpPr>
            <p:cNvPr id="3" name="Pravoúhlý trojúhelník 2"/>
            <p:cNvSpPr/>
            <p:nvPr/>
          </p:nvSpPr>
          <p:spPr>
            <a:xfrm>
              <a:off x="1331640" y="1853825"/>
              <a:ext cx="2745305" cy="1710190"/>
            </a:xfrm>
            <a:prstGeom prst="rtTriangle">
              <a:avLst/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3221850" y="4329100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L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81590" y="4329100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K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311860" y="149378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M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871700" y="284393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l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311860" y="284393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k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556665" y="4559060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m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372200" y="266391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l</a:t>
            </a:r>
            <a:r>
              <a:rPr lang="cs-CZ" sz="2400" b="1" baseline="30000" dirty="0" smtClean="0">
                <a:solidFill>
                  <a:srgbClr val="7030A0"/>
                </a:solidFill>
              </a:rPr>
              <a:t>2</a:t>
            </a:r>
            <a:r>
              <a:rPr lang="cs-CZ" sz="2400" b="1" dirty="0" smtClean="0">
                <a:solidFill>
                  <a:srgbClr val="7030A0"/>
                </a:solidFill>
              </a:rPr>
              <a:t> = k</a:t>
            </a:r>
            <a:r>
              <a:rPr lang="cs-CZ" sz="2400" b="1" baseline="30000" dirty="0" smtClean="0">
                <a:solidFill>
                  <a:srgbClr val="7030A0"/>
                </a:solidFill>
              </a:rPr>
              <a:t>2</a:t>
            </a:r>
            <a:r>
              <a:rPr lang="cs-CZ" sz="2400" b="1" dirty="0" smtClean="0">
                <a:solidFill>
                  <a:srgbClr val="7030A0"/>
                </a:solidFill>
              </a:rPr>
              <a:t> + m</a:t>
            </a:r>
            <a:r>
              <a:rPr lang="cs-CZ" sz="2400" b="1" baseline="30000" dirty="0" smtClean="0">
                <a:solidFill>
                  <a:srgbClr val="7030A0"/>
                </a:solidFill>
              </a:rPr>
              <a:t>2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372200" y="338399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k</a:t>
            </a:r>
            <a:r>
              <a:rPr lang="cs-CZ" sz="2400" b="1" baseline="30000" dirty="0" smtClean="0">
                <a:solidFill>
                  <a:srgbClr val="7030A0"/>
                </a:solidFill>
              </a:rPr>
              <a:t>2</a:t>
            </a:r>
            <a:r>
              <a:rPr lang="cs-CZ" sz="2400" b="1" dirty="0" smtClean="0">
                <a:solidFill>
                  <a:srgbClr val="7030A0"/>
                </a:solidFill>
              </a:rPr>
              <a:t> = l</a:t>
            </a:r>
            <a:r>
              <a:rPr lang="cs-CZ" sz="2400" b="1" baseline="30000" dirty="0" smtClean="0">
                <a:solidFill>
                  <a:srgbClr val="7030A0"/>
                </a:solidFill>
              </a:rPr>
              <a:t>2</a:t>
            </a:r>
            <a:r>
              <a:rPr lang="cs-CZ" sz="2400" b="1" dirty="0" smtClean="0">
                <a:solidFill>
                  <a:srgbClr val="7030A0"/>
                </a:solidFill>
              </a:rPr>
              <a:t> - m</a:t>
            </a:r>
            <a:r>
              <a:rPr lang="cs-CZ" sz="2400" b="1" baseline="30000" dirty="0" smtClean="0">
                <a:solidFill>
                  <a:srgbClr val="7030A0"/>
                </a:solidFill>
              </a:rPr>
              <a:t>2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372200" y="410407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m</a:t>
            </a:r>
            <a:r>
              <a:rPr lang="cs-CZ" sz="2400" b="1" baseline="30000" dirty="0" smtClean="0">
                <a:solidFill>
                  <a:srgbClr val="7030A0"/>
                </a:solidFill>
              </a:rPr>
              <a:t>2</a:t>
            </a:r>
            <a:r>
              <a:rPr lang="cs-CZ" sz="2400" b="1" dirty="0" smtClean="0">
                <a:solidFill>
                  <a:srgbClr val="7030A0"/>
                </a:solidFill>
              </a:rPr>
              <a:t> = l</a:t>
            </a:r>
            <a:r>
              <a:rPr lang="cs-CZ" sz="2400" b="1" baseline="30000" dirty="0" smtClean="0">
                <a:solidFill>
                  <a:srgbClr val="7030A0"/>
                </a:solidFill>
              </a:rPr>
              <a:t>2</a:t>
            </a:r>
            <a:r>
              <a:rPr lang="cs-CZ" sz="2400" b="1" dirty="0" smtClean="0">
                <a:solidFill>
                  <a:srgbClr val="7030A0"/>
                </a:solidFill>
              </a:rPr>
              <a:t> - k</a:t>
            </a:r>
            <a:r>
              <a:rPr lang="cs-CZ" sz="2400" b="1" baseline="30000" dirty="0" smtClean="0">
                <a:solidFill>
                  <a:srgbClr val="7030A0"/>
                </a:solidFill>
              </a:rPr>
              <a:t>2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5049180"/>
            <a:ext cx="91440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Vypočítej velikost strany k, zadání je v obrázku.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556665" y="4554125"/>
            <a:ext cx="1962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m = 15 cm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742130" y="590427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rgbClr val="7030A0"/>
                </a:solidFill>
              </a:rPr>
              <a:t>k = 19,37 cm</a:t>
            </a:r>
            <a:endParaRPr lang="cs-CZ" sz="2400" b="1" u="sng" dirty="0">
              <a:solidFill>
                <a:srgbClr val="7030A0"/>
              </a:solidFill>
            </a:endParaRPr>
          </a:p>
        </p:txBody>
      </p:sp>
      <p:grpSp>
        <p:nvGrpSpPr>
          <p:cNvPr id="24" name="Skupina 23"/>
          <p:cNvGrpSpPr/>
          <p:nvPr/>
        </p:nvGrpSpPr>
        <p:grpSpPr>
          <a:xfrm>
            <a:off x="1556665" y="1511170"/>
            <a:ext cx="882974" cy="2052845"/>
            <a:chOff x="881590" y="1410451"/>
            <a:chExt cx="882974" cy="2052845"/>
          </a:xfrm>
        </p:grpSpPr>
        <p:sp>
          <p:nvSpPr>
            <p:cNvPr id="19" name="TextovéPole 18"/>
            <p:cNvSpPr txBox="1"/>
            <p:nvPr/>
          </p:nvSpPr>
          <p:spPr>
            <a:xfrm rot="18397670">
              <a:off x="538086" y="2236819"/>
              <a:ext cx="20528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>
                  <a:solidFill>
                    <a:srgbClr val="7030A0"/>
                  </a:solidFill>
                </a:rPr>
                <a:t> </a:t>
              </a:r>
              <a:r>
                <a:rPr lang="cs-CZ" sz="2000" b="1" dirty="0" smtClean="0">
                  <a:solidFill>
                    <a:srgbClr val="7030A0"/>
                  </a:solidFill>
                </a:rPr>
                <a:t>l = 24,5 cm</a:t>
              </a:r>
              <a:endParaRPr lang="cs-CZ" sz="2000" b="1" dirty="0">
                <a:solidFill>
                  <a:srgbClr val="7030A0"/>
                </a:solidFill>
              </a:endParaRPr>
            </a:p>
          </p:txBody>
        </p:sp>
        <p:sp>
          <p:nvSpPr>
            <p:cNvPr id="23" name="Elipsa 22"/>
            <p:cNvSpPr/>
            <p:nvPr/>
          </p:nvSpPr>
          <p:spPr>
            <a:xfrm>
              <a:off x="881590" y="2933945"/>
              <a:ext cx="360040" cy="36004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3" grpId="0" animBg="1"/>
      <p:bldP spid="13" grpId="1" animBg="1"/>
      <p:bldP spid="10" grpId="0"/>
      <p:bldP spid="10" grpId="1"/>
      <p:bldP spid="11" grpId="0"/>
      <p:bldP spid="12" grpId="0"/>
      <p:bldP spid="14" grpId="0"/>
      <p:bldP spid="15" grpId="0"/>
      <p:bldP spid="16" grpId="0"/>
      <p:bldP spid="17" grpId="0" animBg="1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6327195" y="4149080"/>
            <a:ext cx="1665185" cy="40504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2591780" y="3293985"/>
            <a:ext cx="324000" cy="324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503675"/>
            <a:ext cx="9144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 trojúhelníku označ jeho strany, zakroužkuj přeponu, zapiš Pythagorovu větu.</a:t>
            </a:r>
            <a:endParaRPr lang="cs-CZ" sz="2400" b="1" dirty="0"/>
          </a:p>
        </p:txBody>
      </p:sp>
      <p:grpSp>
        <p:nvGrpSpPr>
          <p:cNvPr id="6" name="Skupina 20"/>
          <p:cNvGrpSpPr/>
          <p:nvPr/>
        </p:nvGrpSpPr>
        <p:grpSpPr>
          <a:xfrm rot="10800000" flipH="1">
            <a:off x="971600" y="1403775"/>
            <a:ext cx="2674859" cy="3348179"/>
            <a:chOff x="549747" y="1853825"/>
            <a:chExt cx="3527198" cy="2064957"/>
          </a:xfrm>
        </p:grpSpPr>
        <p:grpSp>
          <p:nvGrpSpPr>
            <p:cNvPr id="21" name="Skupina 5"/>
            <p:cNvGrpSpPr/>
            <p:nvPr/>
          </p:nvGrpSpPr>
          <p:grpSpPr>
            <a:xfrm>
              <a:off x="549747" y="3153697"/>
              <a:ext cx="1545964" cy="765085"/>
              <a:chOff x="549747" y="3153697"/>
              <a:chExt cx="1545964" cy="765085"/>
            </a:xfrm>
          </p:grpSpPr>
          <p:sp>
            <p:nvSpPr>
              <p:cNvPr id="4" name="Oblouk 3"/>
              <p:cNvSpPr/>
              <p:nvPr/>
            </p:nvSpPr>
            <p:spPr>
              <a:xfrm>
                <a:off x="549747" y="3153697"/>
                <a:ext cx="1545964" cy="765085"/>
              </a:xfrm>
              <a:prstGeom prst="arc">
                <a:avLst>
                  <a:gd name="adj1" fmla="val 16200000"/>
                  <a:gd name="adj2" fmla="val 207629"/>
                </a:avLst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Elipsa 4"/>
              <p:cNvSpPr/>
              <p:nvPr/>
            </p:nvSpPr>
            <p:spPr>
              <a:xfrm>
                <a:off x="1602923" y="3382991"/>
                <a:ext cx="18000" cy="18000"/>
              </a:xfrm>
              <a:prstGeom prst="ellips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</p:grpSp>
        <p:sp>
          <p:nvSpPr>
            <p:cNvPr id="3" name="Pravoúhlý trojúhelník 2"/>
            <p:cNvSpPr/>
            <p:nvPr/>
          </p:nvSpPr>
          <p:spPr>
            <a:xfrm>
              <a:off x="1331640" y="1853825"/>
              <a:ext cx="2745305" cy="1710190"/>
            </a:xfrm>
            <a:prstGeom prst="rtTriangl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3671900" y="167380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B050"/>
                </a:solidFill>
              </a:rPr>
              <a:t>Q</a:t>
            </a:r>
            <a:endParaRPr lang="cs-CZ" sz="2000" b="1" dirty="0">
              <a:solidFill>
                <a:srgbClr val="00B05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646675" y="455412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B050"/>
                </a:solidFill>
              </a:rPr>
              <a:t>R</a:t>
            </a:r>
            <a:endParaRPr lang="cs-CZ" sz="2000" b="1" dirty="0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286635" y="1628800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B050"/>
                </a:solidFill>
              </a:rPr>
              <a:t>P</a:t>
            </a:r>
            <a:endParaRPr lang="cs-CZ" sz="2000" b="1" dirty="0">
              <a:solidFill>
                <a:srgbClr val="00B05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91780" y="3248980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B050"/>
                </a:solidFill>
              </a:rPr>
              <a:t>p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241630" y="284393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B050"/>
                </a:solidFill>
              </a:rPr>
              <a:t>q</a:t>
            </a:r>
            <a:endParaRPr lang="cs-CZ" sz="2000" b="1" dirty="0">
              <a:solidFill>
                <a:srgbClr val="00B05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276745" y="1628800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B050"/>
                </a:solidFill>
              </a:rPr>
              <a:t>r</a:t>
            </a:r>
            <a:endParaRPr lang="cs-CZ" sz="2000" b="1" dirty="0">
              <a:solidFill>
                <a:srgbClr val="00B05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372200" y="266391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cs-CZ" sz="2400" b="1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 = q</a:t>
            </a:r>
            <a:r>
              <a:rPr lang="cs-CZ" sz="2400" b="1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 + r</a:t>
            </a:r>
            <a:r>
              <a:rPr lang="cs-CZ" sz="2400" b="1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cs-CZ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372200" y="338399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r</a:t>
            </a:r>
            <a:r>
              <a:rPr lang="cs-CZ" sz="2400" b="1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 = p</a:t>
            </a:r>
            <a:r>
              <a:rPr lang="cs-CZ" sz="2400" b="1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 - q</a:t>
            </a:r>
            <a:r>
              <a:rPr lang="cs-CZ" sz="2400" b="1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cs-CZ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372200" y="410407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q</a:t>
            </a:r>
            <a:r>
              <a:rPr lang="cs-CZ" sz="2400" b="1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 = p</a:t>
            </a:r>
            <a:r>
              <a:rPr lang="cs-CZ" sz="2400" b="1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 - r</a:t>
            </a:r>
            <a:r>
              <a:rPr lang="cs-CZ" sz="2400" b="1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cs-CZ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5049180"/>
            <a:ext cx="9144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Vypočítej velikost strany q, zadání je v obrázku.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591780" y="3248980"/>
            <a:ext cx="1962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B050"/>
                </a:solidFill>
              </a:rPr>
              <a:t>p = 81 cm</a:t>
            </a:r>
            <a:endParaRPr lang="cs-CZ" sz="2000" b="1" dirty="0">
              <a:solidFill>
                <a:srgbClr val="00B05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742130" y="590427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chemeClr val="accent3">
                    <a:lumMod val="75000"/>
                  </a:schemeClr>
                </a:solidFill>
              </a:rPr>
              <a:t>k = 30,6 cm</a:t>
            </a:r>
            <a:endParaRPr lang="cs-CZ" sz="24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231740" y="1628800"/>
            <a:ext cx="205284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smtClean="0">
                <a:solidFill>
                  <a:srgbClr val="00B050"/>
                </a:solidFill>
              </a:rPr>
              <a:t>r = 75 cm</a:t>
            </a:r>
            <a:endParaRPr lang="cs-CZ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3" grpId="0" animBg="1"/>
      <p:bldP spid="13" grpId="1" animBg="1"/>
      <p:bldP spid="10" grpId="0"/>
      <p:bldP spid="10" grpId="1"/>
      <p:bldP spid="11" grpId="0"/>
      <p:bldP spid="12" grpId="0"/>
      <p:bldP spid="14" grpId="0"/>
      <p:bldP spid="15" grpId="0"/>
      <p:bldP spid="16" grpId="0"/>
      <p:bldP spid="17" grpId="0" animBg="1"/>
      <p:bldP spid="18" grpId="0"/>
      <p:bldP spid="20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6282190" y="2708920"/>
            <a:ext cx="1665185" cy="40504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C00000"/>
              </a:solidFill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2096725" y="2258870"/>
            <a:ext cx="324000" cy="32400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503675"/>
            <a:ext cx="9144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 trojúhelníku označ jeho strany, zakroužkuj přeponu, zapiš Pythagorovu větu.</a:t>
            </a:r>
            <a:endParaRPr lang="cs-CZ" sz="2400" b="1" dirty="0"/>
          </a:p>
        </p:txBody>
      </p:sp>
      <p:grpSp>
        <p:nvGrpSpPr>
          <p:cNvPr id="6" name="Skupina 20"/>
          <p:cNvGrpSpPr/>
          <p:nvPr/>
        </p:nvGrpSpPr>
        <p:grpSpPr>
          <a:xfrm rot="7602906" flipH="1" flipV="1">
            <a:off x="971600" y="1403775"/>
            <a:ext cx="2674859" cy="3348179"/>
            <a:chOff x="549747" y="1853825"/>
            <a:chExt cx="3527198" cy="2064957"/>
          </a:xfrm>
        </p:grpSpPr>
        <p:grpSp>
          <p:nvGrpSpPr>
            <p:cNvPr id="21" name="Skupina 5"/>
            <p:cNvGrpSpPr/>
            <p:nvPr/>
          </p:nvGrpSpPr>
          <p:grpSpPr>
            <a:xfrm>
              <a:off x="549747" y="3153697"/>
              <a:ext cx="1545964" cy="765085"/>
              <a:chOff x="549747" y="3153697"/>
              <a:chExt cx="1545964" cy="765085"/>
            </a:xfrm>
          </p:grpSpPr>
          <p:sp>
            <p:nvSpPr>
              <p:cNvPr id="4" name="Oblouk 3"/>
              <p:cNvSpPr/>
              <p:nvPr/>
            </p:nvSpPr>
            <p:spPr>
              <a:xfrm>
                <a:off x="549747" y="3153697"/>
                <a:ext cx="1545964" cy="765085"/>
              </a:xfrm>
              <a:prstGeom prst="arc">
                <a:avLst>
                  <a:gd name="adj1" fmla="val 16200000"/>
                  <a:gd name="adj2" fmla="val 207629"/>
                </a:avLst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Elipsa 4"/>
              <p:cNvSpPr/>
              <p:nvPr/>
            </p:nvSpPr>
            <p:spPr>
              <a:xfrm>
                <a:off x="1602923" y="3382991"/>
                <a:ext cx="18000" cy="18000"/>
              </a:xfrm>
              <a:prstGeom prst="ellipse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</p:grpSp>
        <p:sp>
          <p:nvSpPr>
            <p:cNvPr id="3" name="Pravoúhlý trojúhelník 2"/>
            <p:cNvSpPr/>
            <p:nvPr/>
          </p:nvSpPr>
          <p:spPr>
            <a:xfrm>
              <a:off x="1331640" y="1853825"/>
              <a:ext cx="2745305" cy="1710190"/>
            </a:xfrm>
            <a:prstGeom prst="rtTriangl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3851920" y="230387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T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91780" y="428409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S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96525" y="2308810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</a:rPr>
              <a:t>R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36585" y="3338990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t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096725" y="221386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s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446875" y="3203975"/>
            <a:ext cx="45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r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372200" y="266391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s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</a:rPr>
              <a:t> = r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</a:rPr>
              <a:t> + t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2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372200" y="338399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t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</a:rPr>
              <a:t> = s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</a:rPr>
              <a:t> - r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2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372200" y="410407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r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</a:rPr>
              <a:t> = s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</a:rPr>
              <a:t> - t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2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504918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Vypočítej velikost strany s, zadání je v obrázku.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46875" y="3203975"/>
            <a:ext cx="1962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r = 32,3 cm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742130" y="5904275"/>
            <a:ext cx="18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rgbClr val="C00000"/>
                </a:solidFill>
              </a:rPr>
              <a:t>s = 51,5 cm</a:t>
            </a:r>
            <a:endParaRPr lang="cs-CZ" sz="2400" b="1" u="sng" dirty="0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25145" y="3604379"/>
            <a:ext cx="205284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</a:rPr>
              <a:t>t = </a:t>
            </a:r>
            <a:r>
              <a:rPr lang="cs-CZ" sz="2000" b="1" dirty="0" smtClean="0">
                <a:solidFill>
                  <a:srgbClr val="C00000"/>
                </a:solidFill>
              </a:rPr>
              <a:t>40,1 </a:t>
            </a:r>
            <a:r>
              <a:rPr lang="cs-CZ" sz="2000" b="1" dirty="0" smtClean="0">
                <a:solidFill>
                  <a:srgbClr val="C00000"/>
                </a:solidFill>
              </a:rPr>
              <a:t>cm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23" name="Veselý obličej 22"/>
          <p:cNvSpPr/>
          <p:nvPr/>
        </p:nvSpPr>
        <p:spPr>
          <a:xfrm>
            <a:off x="8532440" y="6399330"/>
            <a:ext cx="450050" cy="36004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3" grpId="0" animBg="1"/>
      <p:bldP spid="10" grpId="0"/>
      <p:bldP spid="10" grpId="1"/>
      <p:bldP spid="11" grpId="0"/>
      <p:bldP spid="12" grpId="0"/>
      <p:bldP spid="14" grpId="0"/>
      <p:bldP spid="15" grpId="0"/>
      <p:bldP spid="16" grpId="0"/>
      <p:bldP spid="17" grpId="0" animBg="1"/>
      <p:bldP spid="18" grpId="0"/>
      <p:bldP spid="20" grpId="0"/>
      <p:bldP spid="19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394</Words>
  <Application>Microsoft Office PowerPoint</Application>
  <PresentationFormat>Předvádění na obrazovce (4:3)</PresentationFormat>
  <Paragraphs>88</Paragraphs>
  <Slides>7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Motiv sady Office</vt:lpstr>
      <vt:lpstr>Prezentace aplikace PowerPoint</vt:lpstr>
      <vt:lpstr>Pythagorova věta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</dc:creator>
  <cp:lastModifiedBy>Hewlett-Packard Company</cp:lastModifiedBy>
  <cp:revision>14</cp:revision>
  <dcterms:created xsi:type="dcterms:W3CDTF">2013-10-29T10:53:51Z</dcterms:created>
  <dcterms:modified xsi:type="dcterms:W3CDTF">2020-03-15T19:50:59Z</dcterms:modified>
</cp:coreProperties>
</file>