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5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8DAFBD-95CE-47FD-A054-C7920FDAF4B4}" type="doc">
      <dgm:prSet loTypeId="urn:microsoft.com/office/officeart/2005/8/layout/matrix3" loCatId="matrix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7EECB8B-A49B-4874-9EB2-EAE5661219E7}">
      <dgm:prSet phldrT="[Text]"/>
      <dgm:spPr/>
      <dgm:t>
        <a:bodyPr/>
        <a:lstStyle/>
        <a:p>
          <a:r>
            <a:rPr lang="cs-CZ" b="1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sinus</a:t>
          </a:r>
          <a:endParaRPr lang="cs-CZ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D978FA89-F68B-4BE3-B3A2-3196D482F95F}" type="parTrans" cxnId="{3458970B-3EF3-4337-ABBE-33D08679AD7E}">
      <dgm:prSet/>
      <dgm:spPr/>
      <dgm:t>
        <a:bodyPr/>
        <a:lstStyle/>
        <a:p>
          <a:endParaRPr lang="cs-CZ"/>
        </a:p>
      </dgm:t>
    </dgm:pt>
    <dgm:pt modelId="{28979E61-38EF-415B-B3C2-138701BEA3CE}" type="sibTrans" cxnId="{3458970B-3EF3-4337-ABBE-33D08679AD7E}">
      <dgm:prSet/>
      <dgm:spPr/>
      <dgm:t>
        <a:bodyPr/>
        <a:lstStyle/>
        <a:p>
          <a:endParaRPr lang="cs-CZ"/>
        </a:p>
      </dgm:t>
    </dgm:pt>
    <dgm:pt modelId="{9708B552-7626-42C9-AA2C-357E0CB9C92C}">
      <dgm:prSet phldrT="[Text]"/>
      <dgm:spPr/>
      <dgm:t>
        <a:bodyPr/>
        <a:lstStyle/>
        <a:p>
          <a:r>
            <a:rPr lang="cs-CZ" b="1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kosinus</a:t>
          </a:r>
          <a:endParaRPr lang="cs-CZ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502053F7-A2FA-41AD-BBC3-84FD2D13C6F4}" type="parTrans" cxnId="{260D4A04-EF9A-414B-9ADE-3BA743E76FAB}">
      <dgm:prSet/>
      <dgm:spPr/>
      <dgm:t>
        <a:bodyPr/>
        <a:lstStyle/>
        <a:p>
          <a:endParaRPr lang="cs-CZ"/>
        </a:p>
      </dgm:t>
    </dgm:pt>
    <dgm:pt modelId="{FF913866-7459-4F5C-9DB7-DD318EC9ECBB}" type="sibTrans" cxnId="{260D4A04-EF9A-414B-9ADE-3BA743E76FAB}">
      <dgm:prSet/>
      <dgm:spPr/>
      <dgm:t>
        <a:bodyPr/>
        <a:lstStyle/>
        <a:p>
          <a:endParaRPr lang="cs-CZ"/>
        </a:p>
      </dgm:t>
    </dgm:pt>
    <dgm:pt modelId="{0A97EB79-5C85-4B95-B571-F211AB5F66EA}">
      <dgm:prSet phldrT="[Text]"/>
      <dgm:spPr/>
      <dgm:t>
        <a:bodyPr/>
        <a:lstStyle/>
        <a:p>
          <a:r>
            <a:rPr lang="cs-CZ" b="1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tangens</a:t>
          </a:r>
          <a:endParaRPr lang="cs-CZ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8813F740-E83F-4C52-810D-98FE5B6ED00A}" type="parTrans" cxnId="{304EF95F-25E3-4705-84A3-081AB0227F33}">
      <dgm:prSet/>
      <dgm:spPr/>
      <dgm:t>
        <a:bodyPr/>
        <a:lstStyle/>
        <a:p>
          <a:endParaRPr lang="cs-CZ"/>
        </a:p>
      </dgm:t>
    </dgm:pt>
    <dgm:pt modelId="{614FA456-97A3-40F0-B883-75A1F4B1D5D3}" type="sibTrans" cxnId="{304EF95F-25E3-4705-84A3-081AB0227F33}">
      <dgm:prSet/>
      <dgm:spPr/>
      <dgm:t>
        <a:bodyPr/>
        <a:lstStyle/>
        <a:p>
          <a:endParaRPr lang="cs-CZ"/>
        </a:p>
      </dgm:t>
    </dgm:pt>
    <dgm:pt modelId="{494DA047-A58A-4C59-949B-FA06A5437295}">
      <dgm:prSet phldrT="[Text]"/>
      <dgm:spPr/>
      <dgm:t>
        <a:bodyPr/>
        <a:lstStyle/>
        <a:p>
          <a:r>
            <a:rPr lang="cs-CZ" b="1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kotangens</a:t>
          </a:r>
          <a:endParaRPr lang="cs-CZ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0D8EF196-6E5E-4A34-A0D0-3B4B9D6CD5F6}" type="parTrans" cxnId="{2ACCC505-C942-4A9C-8ABF-25A82001B8E4}">
      <dgm:prSet/>
      <dgm:spPr/>
      <dgm:t>
        <a:bodyPr/>
        <a:lstStyle/>
        <a:p>
          <a:endParaRPr lang="cs-CZ"/>
        </a:p>
      </dgm:t>
    </dgm:pt>
    <dgm:pt modelId="{71955FC9-DCD2-4D87-9853-B542A3220D05}" type="sibTrans" cxnId="{2ACCC505-C942-4A9C-8ABF-25A82001B8E4}">
      <dgm:prSet/>
      <dgm:spPr/>
      <dgm:t>
        <a:bodyPr/>
        <a:lstStyle/>
        <a:p>
          <a:endParaRPr lang="cs-CZ"/>
        </a:p>
      </dgm:t>
    </dgm:pt>
    <dgm:pt modelId="{A372F5D4-F673-4AF2-AAA5-5CFDBDD1683E}" type="pres">
      <dgm:prSet presAssocID="{328DAFBD-95CE-47FD-A054-C7920FDAF4B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D920EC7-6160-430F-A655-FFC6A63E1D39}" type="pres">
      <dgm:prSet presAssocID="{328DAFBD-95CE-47FD-A054-C7920FDAF4B4}" presName="diamond" presStyleLbl="bgShp" presStyleIdx="0" presStyleCnt="1" custLinFactNeighborX="-194" custLinFactNeighborY="-1772"/>
      <dgm:spPr/>
    </dgm:pt>
    <dgm:pt modelId="{BA791E39-A9FE-4ACF-9985-BD383D61984E}" type="pres">
      <dgm:prSet presAssocID="{328DAFBD-95CE-47FD-A054-C7920FDAF4B4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F7DC5D9-C0EF-4FDF-BCDD-7C4A941A198F}" type="pres">
      <dgm:prSet presAssocID="{328DAFBD-95CE-47FD-A054-C7920FDAF4B4}" presName="quad2" presStyleLbl="node1" presStyleIdx="1" presStyleCnt="4" custLinFactNeighborX="-796" custLinFactNeighborY="29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69827B6-63E0-42AA-973A-AC21077E4CB6}" type="pres">
      <dgm:prSet presAssocID="{328DAFBD-95CE-47FD-A054-C7920FDAF4B4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8252A53-BFF7-406A-AFAB-038FECF52309}" type="pres">
      <dgm:prSet presAssocID="{328DAFBD-95CE-47FD-A054-C7920FDAF4B4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C7891D1-9E10-4859-A259-C94583CB44F9}" type="presOf" srcId="{494DA047-A58A-4C59-949B-FA06A5437295}" destId="{A8252A53-BFF7-406A-AFAB-038FECF52309}" srcOrd="0" destOrd="0" presId="urn:microsoft.com/office/officeart/2005/8/layout/matrix3"/>
    <dgm:cxn modelId="{2ACCC505-C942-4A9C-8ABF-25A82001B8E4}" srcId="{328DAFBD-95CE-47FD-A054-C7920FDAF4B4}" destId="{494DA047-A58A-4C59-949B-FA06A5437295}" srcOrd="3" destOrd="0" parTransId="{0D8EF196-6E5E-4A34-A0D0-3B4B9D6CD5F6}" sibTransId="{71955FC9-DCD2-4D87-9853-B542A3220D05}"/>
    <dgm:cxn modelId="{8D8F2780-067F-437E-9A2A-E62F2FBFC4E5}" type="presOf" srcId="{328DAFBD-95CE-47FD-A054-C7920FDAF4B4}" destId="{A372F5D4-F673-4AF2-AAA5-5CFDBDD1683E}" srcOrd="0" destOrd="0" presId="urn:microsoft.com/office/officeart/2005/8/layout/matrix3"/>
    <dgm:cxn modelId="{304EF95F-25E3-4705-84A3-081AB0227F33}" srcId="{328DAFBD-95CE-47FD-A054-C7920FDAF4B4}" destId="{0A97EB79-5C85-4B95-B571-F211AB5F66EA}" srcOrd="2" destOrd="0" parTransId="{8813F740-E83F-4C52-810D-98FE5B6ED00A}" sibTransId="{614FA456-97A3-40F0-B883-75A1F4B1D5D3}"/>
    <dgm:cxn modelId="{48EE0D8D-8FC3-4AC8-BA90-5479686A91E3}" type="presOf" srcId="{9708B552-7626-42C9-AA2C-357E0CB9C92C}" destId="{6F7DC5D9-C0EF-4FDF-BCDD-7C4A941A198F}" srcOrd="0" destOrd="0" presId="urn:microsoft.com/office/officeart/2005/8/layout/matrix3"/>
    <dgm:cxn modelId="{260D4A04-EF9A-414B-9ADE-3BA743E76FAB}" srcId="{328DAFBD-95CE-47FD-A054-C7920FDAF4B4}" destId="{9708B552-7626-42C9-AA2C-357E0CB9C92C}" srcOrd="1" destOrd="0" parTransId="{502053F7-A2FA-41AD-BBC3-84FD2D13C6F4}" sibTransId="{FF913866-7459-4F5C-9DB7-DD318EC9ECBB}"/>
    <dgm:cxn modelId="{32084470-42E8-43EB-900B-B6C104F95B5B}" type="presOf" srcId="{0A97EB79-5C85-4B95-B571-F211AB5F66EA}" destId="{769827B6-63E0-42AA-973A-AC21077E4CB6}" srcOrd="0" destOrd="0" presId="urn:microsoft.com/office/officeart/2005/8/layout/matrix3"/>
    <dgm:cxn modelId="{3458970B-3EF3-4337-ABBE-33D08679AD7E}" srcId="{328DAFBD-95CE-47FD-A054-C7920FDAF4B4}" destId="{87EECB8B-A49B-4874-9EB2-EAE5661219E7}" srcOrd="0" destOrd="0" parTransId="{D978FA89-F68B-4BE3-B3A2-3196D482F95F}" sibTransId="{28979E61-38EF-415B-B3C2-138701BEA3CE}"/>
    <dgm:cxn modelId="{846312CB-856B-4CD6-B5D6-79E2DBD555AC}" type="presOf" srcId="{87EECB8B-A49B-4874-9EB2-EAE5661219E7}" destId="{BA791E39-A9FE-4ACF-9985-BD383D61984E}" srcOrd="0" destOrd="0" presId="urn:microsoft.com/office/officeart/2005/8/layout/matrix3"/>
    <dgm:cxn modelId="{0489EAD0-D366-4326-ADC8-B95377DAD3E4}" type="presParOf" srcId="{A372F5D4-F673-4AF2-AAA5-5CFDBDD1683E}" destId="{BD920EC7-6160-430F-A655-FFC6A63E1D39}" srcOrd="0" destOrd="0" presId="urn:microsoft.com/office/officeart/2005/8/layout/matrix3"/>
    <dgm:cxn modelId="{5F633560-841E-4261-990C-8555FFE20080}" type="presParOf" srcId="{A372F5D4-F673-4AF2-AAA5-5CFDBDD1683E}" destId="{BA791E39-A9FE-4ACF-9985-BD383D61984E}" srcOrd="1" destOrd="0" presId="urn:microsoft.com/office/officeart/2005/8/layout/matrix3"/>
    <dgm:cxn modelId="{F4E25167-40DE-4F53-9D55-C48E88C8F832}" type="presParOf" srcId="{A372F5D4-F673-4AF2-AAA5-5CFDBDD1683E}" destId="{6F7DC5D9-C0EF-4FDF-BCDD-7C4A941A198F}" srcOrd="2" destOrd="0" presId="urn:microsoft.com/office/officeart/2005/8/layout/matrix3"/>
    <dgm:cxn modelId="{056B4094-71B9-4045-AD6E-84E528C4C43B}" type="presParOf" srcId="{A372F5D4-F673-4AF2-AAA5-5CFDBDD1683E}" destId="{769827B6-63E0-42AA-973A-AC21077E4CB6}" srcOrd="3" destOrd="0" presId="urn:microsoft.com/office/officeart/2005/8/layout/matrix3"/>
    <dgm:cxn modelId="{E247BF52-B761-457F-A0A1-202617D8B683}" type="presParOf" srcId="{A372F5D4-F673-4AF2-AAA5-5CFDBDD1683E}" destId="{A8252A53-BFF7-406A-AFAB-038FECF5230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920EC7-6160-430F-A655-FFC6A63E1D39}">
      <dsp:nvSpPr>
        <dsp:cNvPr id="0" name=""/>
        <dsp:cNvSpPr/>
      </dsp:nvSpPr>
      <dsp:spPr>
        <a:xfrm>
          <a:off x="1008115" y="0"/>
          <a:ext cx="4064000" cy="4064000"/>
        </a:xfrm>
        <a:prstGeom prst="diamond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tint val="4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BA791E39-A9FE-4ACF-9985-BD383D61984E}">
      <dsp:nvSpPr>
        <dsp:cNvPr id="0" name=""/>
        <dsp:cNvSpPr/>
      </dsp:nvSpPr>
      <dsp:spPr>
        <a:xfrm>
          <a:off x="1402080" y="386080"/>
          <a:ext cx="1584960" cy="1584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kern="1200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sinus</a:t>
          </a:r>
          <a:endParaRPr lang="cs-CZ" sz="17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1402080" y="386080"/>
        <a:ext cx="1584960" cy="1584960"/>
      </dsp:txXfrm>
    </dsp:sp>
    <dsp:sp modelId="{6F7DC5D9-C0EF-4FDF-BCDD-7C4A941A198F}">
      <dsp:nvSpPr>
        <dsp:cNvPr id="0" name=""/>
        <dsp:cNvSpPr/>
      </dsp:nvSpPr>
      <dsp:spPr>
        <a:xfrm>
          <a:off x="3096343" y="432043"/>
          <a:ext cx="1584960" cy="1584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kern="1200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kosinus</a:t>
          </a:r>
          <a:endParaRPr lang="cs-CZ" sz="17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3096343" y="432043"/>
        <a:ext cx="1584960" cy="1584960"/>
      </dsp:txXfrm>
    </dsp:sp>
    <dsp:sp modelId="{769827B6-63E0-42AA-973A-AC21077E4CB6}">
      <dsp:nvSpPr>
        <dsp:cNvPr id="0" name=""/>
        <dsp:cNvSpPr/>
      </dsp:nvSpPr>
      <dsp:spPr>
        <a:xfrm>
          <a:off x="1402080" y="2092960"/>
          <a:ext cx="1584960" cy="1584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kern="1200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tangens</a:t>
          </a:r>
          <a:endParaRPr lang="cs-CZ" sz="17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1402080" y="2092960"/>
        <a:ext cx="1584960" cy="1584960"/>
      </dsp:txXfrm>
    </dsp:sp>
    <dsp:sp modelId="{A8252A53-BFF7-406A-AFAB-038FECF52309}">
      <dsp:nvSpPr>
        <dsp:cNvPr id="0" name=""/>
        <dsp:cNvSpPr/>
      </dsp:nvSpPr>
      <dsp:spPr>
        <a:xfrm>
          <a:off x="3108960" y="2092960"/>
          <a:ext cx="1584960" cy="1584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kotangens</a:t>
          </a:r>
          <a:endParaRPr lang="cs-CZ" sz="17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3108960" y="2092960"/>
        <a:ext cx="1584960" cy="1584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nice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nice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0D04293-7222-4F17-ABF4-C9947EBA2C49}" type="datetimeFigureOut">
              <a:rPr lang="cs-CZ" smtClean="0"/>
              <a:pPr/>
              <a:t>24.2.2013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DEE4B75-727B-4C16-9B67-E1F6FFB0BAE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Goniometrické funkce </a:t>
            </a:r>
            <a:endParaRPr lang="cs-CZ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Matematika pro 2.stupeň ZŠ </a:t>
            </a:r>
            <a:endParaRPr lang="cs-CZ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4608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Příklady: </a:t>
            </a:r>
            <a:endParaRPr lang="cs-CZ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Určete podle zadané hodnoty goniometrické funkce hodnotu příslušného ostrého úhlu (ve stupních a minutách)</a:t>
            </a:r>
          </a:p>
          <a:p>
            <a:endParaRPr lang="cs-CZ" sz="2800" dirty="0"/>
          </a:p>
          <a:p>
            <a:r>
              <a:rPr lang="cs-CZ" sz="2800" dirty="0"/>
              <a:t>s</a:t>
            </a:r>
            <a:r>
              <a:rPr lang="cs-CZ" sz="2800" dirty="0" smtClean="0"/>
              <a:t>in </a:t>
            </a:r>
            <a:r>
              <a:rPr lang="el-GR" sz="2800" dirty="0" smtClean="0">
                <a:latin typeface="Calibri"/>
                <a:cs typeface="Calibri"/>
              </a:rPr>
              <a:t>β</a:t>
            </a:r>
            <a:r>
              <a:rPr lang="cs-CZ" sz="2800" dirty="0" smtClean="0">
                <a:latin typeface="Calibri"/>
                <a:cs typeface="Calibri"/>
              </a:rPr>
              <a:t> = 0,8290                           cos </a:t>
            </a:r>
            <a:r>
              <a:rPr lang="el-GR" sz="2800" dirty="0" smtClean="0">
                <a:latin typeface="Calibri"/>
                <a:cs typeface="Calibri"/>
              </a:rPr>
              <a:t>γ</a:t>
            </a:r>
            <a:r>
              <a:rPr lang="cs-CZ" sz="2800" dirty="0" smtClean="0">
                <a:latin typeface="Calibri"/>
                <a:cs typeface="Calibri"/>
              </a:rPr>
              <a:t> = 0,4539</a:t>
            </a:r>
          </a:p>
          <a:p>
            <a:endParaRPr lang="cs-CZ" sz="2800" dirty="0">
              <a:latin typeface="Calibri"/>
              <a:cs typeface="Calibri"/>
            </a:endParaRPr>
          </a:p>
          <a:p>
            <a:r>
              <a:rPr lang="cs-CZ" sz="2800" dirty="0">
                <a:latin typeface="Calibri"/>
                <a:cs typeface="Calibri"/>
              </a:rPr>
              <a:t>t</a:t>
            </a:r>
            <a:r>
              <a:rPr lang="cs-CZ" sz="2800" dirty="0" smtClean="0">
                <a:latin typeface="Calibri"/>
                <a:cs typeface="Calibri"/>
              </a:rPr>
              <a:t>g </a:t>
            </a:r>
            <a:r>
              <a:rPr lang="el-GR" sz="2800" dirty="0" smtClean="0">
                <a:latin typeface="Calibri"/>
                <a:cs typeface="Calibri"/>
              </a:rPr>
              <a:t>δ</a:t>
            </a:r>
            <a:r>
              <a:rPr lang="cs-CZ" sz="2800" dirty="0" smtClean="0">
                <a:latin typeface="Calibri"/>
                <a:cs typeface="Calibri"/>
              </a:rPr>
              <a:t> = 0,4663                             cotg </a:t>
            </a:r>
            <a:r>
              <a:rPr lang="el-GR" sz="2800" dirty="0" smtClean="0">
                <a:latin typeface="Calibri"/>
                <a:cs typeface="Calibri"/>
              </a:rPr>
              <a:t>γ</a:t>
            </a:r>
            <a:r>
              <a:rPr lang="cs-CZ" sz="2800" dirty="0">
                <a:latin typeface="Calibri"/>
                <a:cs typeface="Calibri"/>
              </a:rPr>
              <a:t> </a:t>
            </a:r>
            <a:r>
              <a:rPr lang="cs-CZ" sz="2800" dirty="0" smtClean="0">
                <a:latin typeface="Calibri"/>
                <a:cs typeface="Calibri"/>
              </a:rPr>
              <a:t>= 0,8673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1176480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Příklady:</a:t>
            </a: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Vypočítej velikosti ostrých úhlů </a:t>
            </a:r>
            <a:r>
              <a:rPr lang="cs-CZ" dirty="0" smtClean="0"/>
              <a:t>                                          v </a:t>
            </a:r>
            <a:r>
              <a:rPr lang="cs-CZ" dirty="0" smtClean="0"/>
              <a:t>pravoúhlém trojúhelníku ABC (pravý úhel při vrcholu C) a velikost strany a: jestliže je dáno: </a:t>
            </a:r>
          </a:p>
          <a:p>
            <a:pPr marL="64008" indent="0">
              <a:buNone/>
            </a:pPr>
            <a:endParaRPr lang="cs-CZ" dirty="0"/>
          </a:p>
          <a:p>
            <a:pPr marL="64008" indent="0">
              <a:buNone/>
            </a:pPr>
            <a:r>
              <a:rPr lang="cs-CZ" dirty="0" smtClean="0"/>
              <a:t>   b = 7,3 dm</a:t>
            </a:r>
          </a:p>
          <a:p>
            <a:pPr marL="64008" indent="0">
              <a:buNone/>
            </a:pPr>
            <a:r>
              <a:rPr lang="cs-CZ" dirty="0"/>
              <a:t> </a:t>
            </a:r>
            <a:r>
              <a:rPr lang="cs-CZ" dirty="0" smtClean="0"/>
              <a:t>  c = 10 dm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0798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Příklady:</a:t>
            </a:r>
            <a:endParaRPr lang="cs-CZ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 pravoúhlém trojúhelníku ABC (pravý úhel u vrcholu C) je zadaná délka přepony c = 6,9 cm a úhel </a:t>
            </a:r>
            <a:r>
              <a:rPr lang="el-GR" dirty="0" smtClean="0">
                <a:latin typeface="Calibri"/>
                <a:cs typeface="Calibri"/>
              </a:rPr>
              <a:t>α</a:t>
            </a:r>
            <a:r>
              <a:rPr lang="cs-CZ" dirty="0" smtClean="0">
                <a:latin typeface="Calibri"/>
                <a:cs typeface="Calibri"/>
              </a:rPr>
              <a:t> = 34°. </a:t>
            </a:r>
          </a:p>
          <a:p>
            <a:endParaRPr lang="cs-CZ" dirty="0">
              <a:latin typeface="Calibri"/>
              <a:cs typeface="Calibri"/>
            </a:endParaRPr>
          </a:p>
          <a:p>
            <a:pPr marL="64008" indent="0">
              <a:buNone/>
            </a:pPr>
            <a:r>
              <a:rPr lang="cs-CZ" dirty="0" smtClean="0">
                <a:latin typeface="Calibri"/>
                <a:cs typeface="Calibri"/>
              </a:rPr>
              <a:t>    Vypočítej délky odvěsen a, b a úhel </a:t>
            </a:r>
            <a:r>
              <a:rPr lang="el-GR" dirty="0" smtClean="0">
                <a:latin typeface="Calibri"/>
                <a:cs typeface="Calibri"/>
              </a:rPr>
              <a:t>β</a:t>
            </a:r>
            <a:r>
              <a:rPr lang="cs-CZ" smtClean="0">
                <a:latin typeface="Calibri"/>
                <a:cs typeface="Calibri"/>
              </a:rPr>
              <a:t>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41228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b="1" dirty="0" smtClean="0"/>
              <a:t>Citace: 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vlastní text autora</a:t>
            </a:r>
          </a:p>
          <a:p>
            <a:pPr marL="0" indent="0">
              <a:buNone/>
            </a:pPr>
            <a:r>
              <a:rPr lang="cs-CZ" dirty="0"/>
              <a:t>o</a:t>
            </a:r>
            <a:r>
              <a:rPr lang="cs-CZ" smtClean="0"/>
              <a:t>brázky </a:t>
            </a:r>
            <a:r>
              <a:rPr lang="cs-CZ" dirty="0" smtClean="0"/>
              <a:t>vytvořené pomocí </a:t>
            </a:r>
            <a:r>
              <a:rPr lang="cs-CZ" smtClean="0"/>
              <a:t>funkcí Microsoft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7550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79712" y="5517232"/>
            <a:ext cx="6400800" cy="1752600"/>
          </a:xfrm>
        </p:spPr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1258888" y="36449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dirty="0" smtClean="0"/>
              <a:t>Název školy:  </a:t>
            </a:r>
            <a:r>
              <a:rPr lang="cs-CZ" i="1" dirty="0" smtClean="0"/>
              <a:t>Základní škola a mateřská škola, </a:t>
            </a:r>
            <a:r>
              <a:rPr lang="cs-CZ" i="1" noProof="1" smtClean="0"/>
              <a:t>Hlušice</a:t>
            </a:r>
            <a:endParaRPr lang="cs-CZ" noProof="1" smtClean="0"/>
          </a:p>
          <a:p>
            <a:pPr>
              <a:defRPr/>
            </a:pPr>
            <a:r>
              <a:rPr lang="cs-CZ" dirty="0" smtClean="0"/>
              <a:t>Autor: </a:t>
            </a:r>
            <a:r>
              <a:rPr lang="cs-CZ" i="1" dirty="0" smtClean="0">
                <a:solidFill>
                  <a:srgbClr val="FFC000"/>
                </a:solidFill>
              </a:rPr>
              <a:t>Mgr. Ortová Iveta </a:t>
            </a:r>
            <a:endParaRPr lang="cs-CZ" dirty="0" smtClean="0">
              <a:solidFill>
                <a:srgbClr val="FFC000"/>
              </a:solidFill>
            </a:endParaRPr>
          </a:p>
          <a:p>
            <a:pPr>
              <a:defRPr/>
            </a:pPr>
            <a:r>
              <a:rPr lang="cs-CZ" dirty="0" smtClean="0"/>
              <a:t>Číslo projektu: CZ.1.07/1.4.00/21.3235</a:t>
            </a:r>
          </a:p>
          <a:p>
            <a:pPr>
              <a:defRPr/>
            </a:pPr>
            <a:r>
              <a:rPr lang="cs-CZ" dirty="0" smtClean="0"/>
              <a:t>Název:	 VY_32_INOVACE_</a:t>
            </a:r>
            <a:r>
              <a:rPr lang="cs-CZ" dirty="0" smtClean="0">
                <a:solidFill>
                  <a:srgbClr val="FFC000"/>
                </a:solidFill>
              </a:rPr>
              <a:t>5C_19_Goniometrické funkce</a:t>
            </a:r>
            <a:endParaRPr lang="en-GB" dirty="0" smtClean="0">
              <a:solidFill>
                <a:srgbClr val="FFC000"/>
              </a:solidFill>
            </a:endParaRPr>
          </a:p>
          <a:p>
            <a:pPr>
              <a:defRPr/>
            </a:pPr>
            <a:r>
              <a:rPr lang="cs-CZ" dirty="0" smtClean="0"/>
              <a:t>Téma: </a:t>
            </a:r>
            <a:r>
              <a:rPr lang="cs-CZ" dirty="0" smtClean="0">
                <a:solidFill>
                  <a:srgbClr val="FFC000"/>
                </a:solidFill>
              </a:rPr>
              <a:t>Matematika pro </a:t>
            </a:r>
            <a:r>
              <a:rPr lang="cs-CZ" dirty="0">
                <a:solidFill>
                  <a:srgbClr val="FFC000"/>
                </a:solidFill>
              </a:rPr>
              <a:t>2. </a:t>
            </a:r>
            <a:r>
              <a:rPr lang="cs-CZ" dirty="0" smtClean="0">
                <a:solidFill>
                  <a:srgbClr val="FFC000"/>
                </a:solidFill>
              </a:rPr>
              <a:t>stupeň </a:t>
            </a:r>
            <a:r>
              <a:rPr lang="cs-CZ" dirty="0">
                <a:solidFill>
                  <a:srgbClr val="FFC000"/>
                </a:solidFill>
              </a:rPr>
              <a:t>ZŠ</a:t>
            </a:r>
            <a:endParaRPr lang="en-GB" dirty="0" smtClean="0">
              <a:solidFill>
                <a:srgbClr val="FFC000"/>
              </a:solidFill>
            </a:endParaRPr>
          </a:p>
          <a:p>
            <a:pPr>
              <a:defRPr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/>
            </a:r>
            <a:br>
              <a:rPr lang="cs-CZ" smtClean="0"/>
            </a:br>
            <a:endParaRPr lang="cs-CZ"/>
          </a:p>
        </p:txBody>
      </p:sp>
      <p:pic>
        <p:nvPicPr>
          <p:cNvPr id="6" name="obrázek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052513"/>
            <a:ext cx="5753100" cy="1409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0904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cs-CZ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Anotace</a:t>
            </a:r>
            <a:endParaRPr lang="cs-CZ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Materiál je připraven pro výklad na téma goniometrické funkce </a:t>
            </a:r>
          </a:p>
          <a:p>
            <a:r>
              <a:rPr lang="cs-CZ" dirty="0" smtClean="0"/>
              <a:t>Obsahuje základní poznatky týkající se pravoúhlého trojúhelníku a zavádění funkcí sinus, cosinus, tangens, </a:t>
            </a:r>
            <a:r>
              <a:rPr lang="cs-CZ" dirty="0" err="1" smtClean="0"/>
              <a:t>cotangens</a:t>
            </a:r>
            <a:endParaRPr lang="cs-CZ" dirty="0" smtClean="0"/>
          </a:p>
          <a:p>
            <a:r>
              <a:rPr lang="cs-CZ" dirty="0" smtClean="0"/>
              <a:t>Obsahuje příklady na procvičení, které jsou vhodné pro souhrnné opakování, samostatnou práci, či písemné opakování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01970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cs-CZ" b="1" dirty="0" smtClean="0"/>
              <a:t>Goniometrické funkce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Mezi goniometrické funkce ostrého úhlu pravoúhlého trojúhelníku patří: </a:t>
            </a:r>
          </a:p>
          <a:p>
            <a:pPr marL="64008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49174690"/>
              </p:ext>
            </p:extLst>
          </p:nvPr>
        </p:nvGraphicFramePr>
        <p:xfrm>
          <a:off x="1403648" y="306896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6915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Pravoúhlý trojúhelník</a:t>
            </a:r>
            <a:endParaRPr lang="cs-CZ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4008" indent="0">
              <a:buNone/>
            </a:pPr>
            <a:r>
              <a:rPr lang="cs-CZ" dirty="0" smtClean="0"/>
              <a:t>   B</a:t>
            </a:r>
          </a:p>
          <a:p>
            <a:pPr marL="64008" indent="0">
              <a:buNone/>
            </a:pPr>
            <a:r>
              <a:rPr lang="cs-CZ" dirty="0"/>
              <a:t> </a:t>
            </a:r>
            <a:r>
              <a:rPr lang="cs-CZ" dirty="0" smtClean="0"/>
              <a:t>          </a:t>
            </a:r>
            <a:endParaRPr lang="cs-CZ" dirty="0"/>
          </a:p>
          <a:p>
            <a:pPr marL="64008" indent="0">
              <a:buNone/>
            </a:pPr>
            <a:r>
              <a:rPr lang="cs-CZ" dirty="0" smtClean="0"/>
              <a:t>              přepona        AB přepona</a:t>
            </a:r>
          </a:p>
          <a:p>
            <a:pPr marL="64008" indent="0">
              <a:buNone/>
            </a:pPr>
            <a:r>
              <a:rPr lang="cs-CZ" dirty="0" smtClean="0"/>
              <a:t>                                     AC přilehlá odvěsna</a:t>
            </a:r>
            <a:endParaRPr lang="cs-CZ" dirty="0"/>
          </a:p>
          <a:p>
            <a:pPr marL="64008" indent="0">
              <a:buNone/>
            </a:pPr>
            <a:r>
              <a:rPr lang="cs-CZ" dirty="0">
                <a:latin typeface="Calibri"/>
                <a:cs typeface="Calibri"/>
              </a:rPr>
              <a:t>  </a:t>
            </a:r>
            <a:r>
              <a:rPr lang="cs-CZ" dirty="0" smtClean="0">
                <a:latin typeface="Calibri"/>
                <a:cs typeface="Calibri"/>
              </a:rPr>
              <a:t>                                                    úhlu </a:t>
            </a:r>
            <a:r>
              <a:rPr lang="el-GR" dirty="0" smtClean="0">
                <a:latin typeface="Calibri"/>
                <a:cs typeface="Calibri"/>
              </a:rPr>
              <a:t>α</a:t>
            </a:r>
            <a:endParaRPr lang="cs-CZ" dirty="0" smtClean="0"/>
          </a:p>
          <a:p>
            <a:pPr marL="64008" indent="0">
              <a:buNone/>
            </a:pPr>
            <a:r>
              <a:rPr lang="cs-CZ" dirty="0" smtClean="0"/>
              <a:t>                                     BC protilehlá odvěsna</a:t>
            </a:r>
          </a:p>
          <a:p>
            <a:pPr marL="64008" indent="0">
              <a:buNone/>
            </a:pPr>
            <a:r>
              <a:rPr lang="cs-CZ" sz="3600" dirty="0" smtClean="0">
                <a:latin typeface="Calibri"/>
                <a:cs typeface="Calibri"/>
              </a:rPr>
              <a:t>                                      </a:t>
            </a:r>
            <a:r>
              <a:rPr lang="el-GR" sz="3600" dirty="0" smtClean="0">
                <a:latin typeface="Calibri"/>
                <a:cs typeface="Calibri"/>
              </a:rPr>
              <a:t>α</a:t>
            </a:r>
            <a:r>
              <a:rPr lang="cs-CZ" sz="3600" dirty="0" smtClean="0">
                <a:latin typeface="Calibri"/>
                <a:cs typeface="Calibri"/>
              </a:rPr>
              <a:t>    úhlu </a:t>
            </a:r>
            <a:r>
              <a:rPr lang="el-GR" sz="3600" dirty="0" smtClean="0">
                <a:latin typeface="Calibri"/>
                <a:cs typeface="Calibri"/>
              </a:rPr>
              <a:t>α</a:t>
            </a:r>
            <a:r>
              <a:rPr lang="cs-CZ" sz="3600" dirty="0" smtClean="0">
                <a:latin typeface="Calibri"/>
                <a:cs typeface="Calibri"/>
              </a:rPr>
              <a:t> </a:t>
            </a:r>
            <a:endParaRPr lang="cs-CZ" sz="3600" dirty="0" smtClean="0"/>
          </a:p>
          <a:p>
            <a:pPr marL="64008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</a:t>
            </a:r>
          </a:p>
          <a:p>
            <a:pPr marL="64008" indent="0">
              <a:buNone/>
            </a:pPr>
            <a:endParaRPr lang="cs-CZ" dirty="0"/>
          </a:p>
          <a:p>
            <a:pPr marL="64008" indent="0">
              <a:buNone/>
            </a:pPr>
            <a:endParaRPr lang="cs-CZ" dirty="0" smtClean="0"/>
          </a:p>
          <a:p>
            <a:pPr marL="64008" indent="0">
              <a:buNone/>
            </a:pPr>
            <a:r>
              <a:rPr lang="cs-CZ" dirty="0"/>
              <a:t> </a:t>
            </a:r>
            <a:r>
              <a:rPr lang="cs-CZ" dirty="0" smtClean="0"/>
              <a:t> C     odvěsna        A  </a:t>
            </a:r>
            <a:endParaRPr lang="cs-CZ" dirty="0"/>
          </a:p>
        </p:txBody>
      </p:sp>
      <p:sp>
        <p:nvSpPr>
          <p:cNvPr id="4" name="Pravoúhlý trojúhelník 3"/>
          <p:cNvSpPr/>
          <p:nvPr/>
        </p:nvSpPr>
        <p:spPr>
          <a:xfrm>
            <a:off x="971600" y="2492896"/>
            <a:ext cx="3240360" cy="331236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4008" indent="0">
              <a:buNone/>
            </a:pPr>
            <a:endParaRPr lang="cs-CZ" dirty="0" smtClean="0">
              <a:latin typeface="Calibri"/>
              <a:cs typeface="Calibri"/>
            </a:endParaRPr>
          </a:p>
          <a:p>
            <a:pPr marL="64008" indent="0">
              <a:buNone/>
            </a:pPr>
            <a:endParaRPr lang="cs-CZ" dirty="0">
              <a:latin typeface="Calibri"/>
              <a:cs typeface="Calibri"/>
            </a:endParaRPr>
          </a:p>
          <a:p>
            <a:pPr marL="64008" indent="0">
              <a:buNone/>
            </a:pPr>
            <a:endParaRPr lang="cs-CZ" dirty="0" smtClean="0">
              <a:latin typeface="Calibri"/>
              <a:cs typeface="Calibri"/>
            </a:endParaRPr>
          </a:p>
          <a:p>
            <a:pPr marL="64008" indent="0">
              <a:buNone/>
            </a:pPr>
            <a:endParaRPr lang="cs-CZ" dirty="0">
              <a:latin typeface="Calibri"/>
              <a:cs typeface="Calibri"/>
            </a:endParaRPr>
          </a:p>
          <a:p>
            <a:pPr marL="64008" indent="0">
              <a:buNone/>
            </a:pPr>
            <a:r>
              <a:rPr lang="cs-CZ" dirty="0" smtClean="0">
                <a:latin typeface="Calibri"/>
                <a:cs typeface="Calibri"/>
              </a:rPr>
              <a:t>                                                        </a:t>
            </a:r>
            <a:endParaRPr lang="cs-CZ" dirty="0"/>
          </a:p>
        </p:txBody>
      </p:sp>
      <p:sp>
        <p:nvSpPr>
          <p:cNvPr id="5" name="Oblouk 4"/>
          <p:cNvSpPr/>
          <p:nvPr/>
        </p:nvSpPr>
        <p:spPr>
          <a:xfrm rot="12172531">
            <a:off x="3462175" y="5105962"/>
            <a:ext cx="1008112" cy="792088"/>
          </a:xfrm>
          <a:prstGeom prst="arc">
            <a:avLst>
              <a:gd name="adj1" fmla="val 16200000"/>
              <a:gd name="adj2" fmla="val 4333278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se šipkou 6"/>
          <p:cNvCxnSpPr/>
          <p:nvPr/>
        </p:nvCxnSpPr>
        <p:spPr>
          <a:xfrm flipH="1" flipV="1">
            <a:off x="1115616" y="4509120"/>
            <a:ext cx="504056" cy="14401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V="1">
            <a:off x="3347863" y="5949280"/>
            <a:ext cx="144017" cy="1135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33229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Goniometrické funkce 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cs-CZ" b="1" u="sng" dirty="0" smtClean="0"/>
                  <a:t>Sinus úhlu alfa</a:t>
                </a:r>
                <a:r>
                  <a:rPr lang="cs-CZ" dirty="0" smtClean="0"/>
                  <a:t>: je poměr délky odvěsny protilehlé k úhlu </a:t>
                </a:r>
                <a:r>
                  <a:rPr lang="el-GR" dirty="0" smtClean="0">
                    <a:latin typeface="Calibri"/>
                    <a:cs typeface="Calibri"/>
                  </a:rPr>
                  <a:t>α</a:t>
                </a:r>
                <a:r>
                  <a:rPr lang="cs-CZ" dirty="0" smtClean="0">
                    <a:latin typeface="Calibri"/>
                    <a:cs typeface="Calibri"/>
                  </a:rPr>
                  <a:t> k délce přepony</a:t>
                </a:r>
                <a:endParaRPr lang="cs-CZ" dirty="0">
                  <a:latin typeface="Calibri"/>
                  <a:cs typeface="Calibri"/>
                </a:endParaRPr>
              </a:p>
              <a:p>
                <a:pPr marL="64008" indent="0" algn="ctr">
                  <a:buNone/>
                </a:pPr>
                <a:r>
                  <a:rPr lang="cs-CZ" dirty="0" smtClean="0">
                    <a:latin typeface="Calibri"/>
                    <a:cs typeface="Calibri"/>
                  </a:rPr>
                  <a:t>   </a:t>
                </a:r>
                <a:r>
                  <a:rPr lang="cs-CZ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Calibri"/>
                    <a:cs typeface="Calibri"/>
                  </a:rPr>
                  <a:t>sin </a:t>
                </a:r>
                <a:r>
                  <a:rPr lang="el-GR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Calibri"/>
                    <a:cs typeface="Calibri"/>
                  </a:rPr>
                  <a:t>α</a:t>
                </a:r>
                <a:r>
                  <a:rPr lang="cs-CZ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Calibri"/>
                    <a:cs typeface="Calibri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gradFill>
                              <a:gsLst>
                                <a:gs pos="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  <a:gs pos="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50000">
                                  <a:schemeClr val="accent1">
                                    <a:shade val="20000"/>
                                    <a:satMod val="300000"/>
                                  </a:schemeClr>
                                </a:gs>
                                <a:gs pos="7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10000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</a:gsLst>
                              <a:lin ang="5400000"/>
                            </a:gradFill>
                            <a:latin typeface="Cambria Math"/>
                            <a:cs typeface="Calibri"/>
                          </a:rPr>
                        </m:ctrlPr>
                      </m:fPr>
                      <m:num>
                        <m:r>
                          <a:rPr lang="cs-CZ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gradFill>
                              <a:gsLst>
                                <a:gs pos="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  <a:gs pos="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50000">
                                  <a:schemeClr val="accent1">
                                    <a:shade val="20000"/>
                                    <a:satMod val="300000"/>
                                  </a:schemeClr>
                                </a:gs>
                                <a:gs pos="7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10000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</a:gsLst>
                              <a:lin ang="5400000"/>
                            </a:gradFill>
                            <a:latin typeface="Cambria Math"/>
                            <a:cs typeface="Calibri"/>
                          </a:rPr>
                          <m:t>𝑎</m:t>
                        </m:r>
                      </m:num>
                      <m:den>
                        <m:r>
                          <a:rPr lang="cs-CZ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gradFill>
                              <a:gsLst>
                                <a:gs pos="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  <a:gs pos="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50000">
                                  <a:schemeClr val="accent1">
                                    <a:shade val="20000"/>
                                    <a:satMod val="300000"/>
                                  </a:schemeClr>
                                </a:gs>
                                <a:gs pos="7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10000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</a:gsLst>
                              <a:lin ang="5400000"/>
                            </a:gradFill>
                            <a:latin typeface="Cambria Math"/>
                            <a:cs typeface="Calibri"/>
                          </a:rPr>
                          <m:t>𝑐</m:t>
                        </m:r>
                      </m:den>
                    </m:f>
                  </m:oMath>
                </a14:m>
                <a:r>
                  <a:rPr lang="cs-CZ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Calibri"/>
                    <a:cs typeface="Calibri"/>
                  </a:rPr>
                  <a:t>                           </a:t>
                </a:r>
                <a:endParaRPr lang="cs-CZ" dirty="0" smtClean="0">
                  <a:latin typeface="Calibri"/>
                  <a:cs typeface="Calibri"/>
                </a:endParaRPr>
              </a:p>
              <a:p>
                <a:r>
                  <a:rPr lang="cs-CZ" b="1" u="sng" dirty="0" smtClean="0">
                    <a:latin typeface="Calibri"/>
                    <a:cs typeface="Calibri"/>
                  </a:rPr>
                  <a:t>Kosinus úhlu alfa</a:t>
                </a:r>
                <a:r>
                  <a:rPr lang="cs-CZ" dirty="0" smtClean="0">
                    <a:latin typeface="Calibri"/>
                    <a:cs typeface="Calibri"/>
                  </a:rPr>
                  <a:t>: je poměr délky odvěsny přilehlé k úhlu </a:t>
                </a:r>
                <a:r>
                  <a:rPr lang="el-GR" dirty="0" smtClean="0">
                    <a:latin typeface="Calibri"/>
                    <a:cs typeface="Calibri"/>
                  </a:rPr>
                  <a:t>α</a:t>
                </a:r>
                <a:r>
                  <a:rPr lang="cs-CZ" dirty="0" smtClean="0">
                    <a:latin typeface="Calibri"/>
                    <a:cs typeface="Calibri"/>
                  </a:rPr>
                  <a:t> k délce přepony</a:t>
                </a:r>
              </a:p>
              <a:p>
                <a:pPr marL="64008" indent="0" algn="ctr">
                  <a:buNone/>
                </a:pPr>
                <a:r>
                  <a:rPr lang="cs-CZ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Calibri"/>
                    <a:cs typeface="Calibri"/>
                  </a:rPr>
                  <a:t>cos </a:t>
                </a:r>
                <a:r>
                  <a:rPr lang="el-GR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Calibri"/>
                    <a:cs typeface="Calibri"/>
                  </a:rPr>
                  <a:t>α</a:t>
                </a:r>
                <a:r>
                  <a:rPr lang="cs-CZ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Calibri"/>
                    <a:cs typeface="Calibri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gradFill>
                              <a:gsLst>
                                <a:gs pos="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  <a:gs pos="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50000">
                                  <a:schemeClr val="accent1">
                                    <a:shade val="20000"/>
                                    <a:satMod val="300000"/>
                                  </a:schemeClr>
                                </a:gs>
                                <a:gs pos="7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10000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</a:gsLst>
                              <a:lin ang="5400000"/>
                            </a:gradFill>
                            <a:latin typeface="Cambria Math"/>
                            <a:cs typeface="Calibri"/>
                          </a:rPr>
                        </m:ctrlPr>
                      </m:fPr>
                      <m:num>
                        <m:r>
                          <a:rPr lang="cs-CZ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gradFill>
                              <a:gsLst>
                                <a:gs pos="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  <a:gs pos="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50000">
                                  <a:schemeClr val="accent1">
                                    <a:shade val="20000"/>
                                    <a:satMod val="300000"/>
                                  </a:schemeClr>
                                </a:gs>
                                <a:gs pos="7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10000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</a:gsLst>
                              <a:lin ang="5400000"/>
                            </a:gradFill>
                            <a:latin typeface="Cambria Math"/>
                            <a:cs typeface="Calibri"/>
                          </a:rPr>
                          <m:t>𝒃</m:t>
                        </m:r>
                      </m:num>
                      <m:den>
                        <m:r>
                          <a:rPr lang="cs-CZ" b="1" i="1" smtClean="0">
                            <a:ln w="10541" cmpd="sng">
                              <a:solidFill>
                                <a:schemeClr val="accent1">
                                  <a:shade val="88000"/>
                                  <a:satMod val="110000"/>
                                </a:schemeClr>
                              </a:solidFill>
                              <a:prstDash val="solid"/>
                            </a:ln>
                            <a:gradFill>
                              <a:gsLst>
                                <a:gs pos="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  <a:gs pos="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50000">
                                  <a:schemeClr val="accent1">
                                    <a:shade val="20000"/>
                                    <a:satMod val="300000"/>
                                  </a:schemeClr>
                                </a:gs>
                                <a:gs pos="79000">
                                  <a:schemeClr val="accent1">
                                    <a:tint val="52000"/>
                                    <a:satMod val="300000"/>
                                  </a:schemeClr>
                                </a:gs>
                                <a:gs pos="100000">
                                  <a:schemeClr val="accent1">
                                    <a:tint val="40000"/>
                                    <a:satMod val="250000"/>
                                  </a:schemeClr>
                                </a:gs>
                              </a:gsLst>
                              <a:lin ang="5400000"/>
                            </a:gradFill>
                            <a:latin typeface="Cambria Math"/>
                            <a:cs typeface="Calibri"/>
                          </a:rPr>
                          <m:t>𝒄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603298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Goniometrické funkce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>
                <a:normAutofit/>
              </a:bodyPr>
              <a:lstStyle/>
              <a:p>
                <a:r>
                  <a:rPr lang="cs-CZ" b="1" u="sng" dirty="0" smtClean="0"/>
                  <a:t>Tangens úhlu alfa: </a:t>
                </a:r>
                <a:r>
                  <a:rPr lang="cs-CZ" dirty="0" smtClean="0"/>
                  <a:t>je poměr délky odvěsny protilehlé k úhlu </a:t>
                </a:r>
                <a:r>
                  <a:rPr lang="el-GR" dirty="0" smtClean="0">
                    <a:latin typeface="Calibri"/>
                    <a:cs typeface="Calibri"/>
                  </a:rPr>
                  <a:t>α</a:t>
                </a:r>
                <a:r>
                  <a:rPr lang="cs-CZ" dirty="0" smtClean="0">
                    <a:latin typeface="Calibri"/>
                    <a:cs typeface="Calibri"/>
                  </a:rPr>
                  <a:t> k délce odvěsny přilehlé k úhlu </a:t>
                </a:r>
                <a:r>
                  <a:rPr lang="el-GR" dirty="0" smtClean="0">
                    <a:latin typeface="Calibri"/>
                    <a:cs typeface="Calibri"/>
                  </a:rPr>
                  <a:t>α</a:t>
                </a:r>
                <a:endParaRPr lang="cs-CZ" dirty="0" smtClean="0">
                  <a:latin typeface="Calibri"/>
                  <a:cs typeface="Calibri"/>
                </a:endParaRPr>
              </a:p>
              <a:p>
                <a:pPr marL="64008" indent="0" algn="ctr">
                  <a:buNone/>
                </a:pPr>
                <a:r>
                  <a:rPr lang="cs-CZ" b="1" spc="300" dirty="0">
                    <a:ln w="11430" cmpd="sng">
                      <a:solidFill>
                        <a:schemeClr val="accent1">
                          <a:tint val="10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83000"/>
                            <a:shade val="100000"/>
                            <a:satMod val="200000"/>
                          </a:schemeClr>
                        </a:gs>
                        <a:gs pos="75000">
                          <a:schemeClr val="accent1">
                            <a:tint val="100000"/>
                            <a:shade val="50000"/>
                            <a:satMod val="150000"/>
                          </a:schemeClr>
                        </a:gs>
                      </a:gsLst>
                      <a:lin ang="5400000"/>
                    </a:gradFill>
                    <a:effectLst>
                      <a:glow rad="45500">
                        <a:schemeClr val="accent1">
                          <a:satMod val="220000"/>
                          <a:alpha val="35000"/>
                        </a:schemeClr>
                      </a:glow>
                    </a:effectLst>
                    <a:latin typeface="Calibri"/>
                    <a:cs typeface="Calibri"/>
                  </a:rPr>
                  <a:t>t</a:t>
                </a:r>
                <a:r>
                  <a:rPr lang="cs-CZ" b="1" spc="300" dirty="0" smtClean="0">
                    <a:ln w="11430" cmpd="sng">
                      <a:solidFill>
                        <a:schemeClr val="accent1">
                          <a:tint val="10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83000"/>
                            <a:shade val="100000"/>
                            <a:satMod val="200000"/>
                          </a:schemeClr>
                        </a:gs>
                        <a:gs pos="75000">
                          <a:schemeClr val="accent1">
                            <a:tint val="100000"/>
                            <a:shade val="50000"/>
                            <a:satMod val="150000"/>
                          </a:schemeClr>
                        </a:gs>
                      </a:gsLst>
                      <a:lin ang="5400000"/>
                    </a:gradFill>
                    <a:effectLst>
                      <a:glow rad="45500">
                        <a:schemeClr val="accent1">
                          <a:satMod val="220000"/>
                          <a:alpha val="35000"/>
                        </a:schemeClr>
                      </a:glow>
                    </a:effectLst>
                    <a:latin typeface="Calibri"/>
                    <a:cs typeface="Calibri"/>
                  </a:rPr>
                  <a:t>g </a:t>
                </a:r>
                <a:r>
                  <a:rPr lang="el-GR" b="1" spc="300" dirty="0" smtClean="0">
                    <a:ln w="11430" cmpd="sng">
                      <a:solidFill>
                        <a:schemeClr val="accent1">
                          <a:tint val="10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83000"/>
                            <a:shade val="100000"/>
                            <a:satMod val="200000"/>
                          </a:schemeClr>
                        </a:gs>
                        <a:gs pos="75000">
                          <a:schemeClr val="accent1">
                            <a:tint val="100000"/>
                            <a:shade val="50000"/>
                            <a:satMod val="150000"/>
                          </a:schemeClr>
                        </a:gs>
                      </a:gsLst>
                      <a:lin ang="5400000"/>
                    </a:gradFill>
                    <a:effectLst>
                      <a:glow rad="45500">
                        <a:schemeClr val="accent1">
                          <a:satMod val="220000"/>
                          <a:alpha val="35000"/>
                        </a:schemeClr>
                      </a:glow>
                    </a:effectLst>
                    <a:latin typeface="Calibri"/>
                    <a:cs typeface="Calibri"/>
                  </a:rPr>
                  <a:t>α</a:t>
                </a:r>
                <a:r>
                  <a:rPr lang="cs-CZ" b="1" spc="300" dirty="0" smtClean="0">
                    <a:ln w="11430" cmpd="sng">
                      <a:solidFill>
                        <a:schemeClr val="accent1">
                          <a:tint val="10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83000"/>
                            <a:shade val="100000"/>
                            <a:satMod val="200000"/>
                          </a:schemeClr>
                        </a:gs>
                        <a:gs pos="75000">
                          <a:schemeClr val="accent1">
                            <a:tint val="100000"/>
                            <a:shade val="50000"/>
                            <a:satMod val="150000"/>
                          </a:schemeClr>
                        </a:gs>
                      </a:gsLst>
                      <a:lin ang="5400000"/>
                    </a:gradFill>
                    <a:effectLst>
                      <a:glow rad="45500">
                        <a:schemeClr val="accent1">
                          <a:satMod val="220000"/>
                          <a:alpha val="35000"/>
                        </a:schemeClr>
                      </a:glow>
                    </a:effectLst>
                    <a:latin typeface="Calibri"/>
                    <a:cs typeface="Calibri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pc="300" smtClean="0">
                            <a:ln w="11430" cmpd="sng">
                              <a:solidFill>
                                <a:schemeClr val="accent1">
                                  <a:tint val="10000"/>
                                </a:schemeClr>
                              </a:solidFill>
                              <a:prstDash val="solid"/>
                              <a:miter lim="800000"/>
                            </a:ln>
                            <a:gradFill>
                              <a:gsLst>
                                <a:gs pos="10000">
                                  <a:schemeClr val="accent1">
                                    <a:tint val="83000"/>
                                    <a:shade val="100000"/>
                                    <a:satMod val="200000"/>
                                  </a:schemeClr>
                                </a:gs>
                                <a:gs pos="75000">
                                  <a:schemeClr val="accent1">
                                    <a:tint val="100000"/>
                                    <a:shade val="50000"/>
                                    <a:satMod val="150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glow rad="45500">
                                <a:schemeClr val="accent1">
                                  <a:satMod val="220000"/>
                                  <a:alpha val="35000"/>
                                </a:schemeClr>
                              </a:glow>
                            </a:effectLst>
                            <a:latin typeface="Cambria Math"/>
                            <a:cs typeface="Calibri"/>
                          </a:rPr>
                        </m:ctrlPr>
                      </m:fPr>
                      <m:num>
                        <m:r>
                          <a:rPr lang="cs-CZ" b="1" i="1" spc="300" smtClean="0">
                            <a:ln w="11430" cmpd="sng">
                              <a:solidFill>
                                <a:schemeClr val="accent1">
                                  <a:tint val="10000"/>
                                </a:schemeClr>
                              </a:solidFill>
                              <a:prstDash val="solid"/>
                              <a:miter lim="800000"/>
                            </a:ln>
                            <a:gradFill>
                              <a:gsLst>
                                <a:gs pos="10000">
                                  <a:schemeClr val="accent1">
                                    <a:tint val="83000"/>
                                    <a:shade val="100000"/>
                                    <a:satMod val="200000"/>
                                  </a:schemeClr>
                                </a:gs>
                                <a:gs pos="75000">
                                  <a:schemeClr val="accent1">
                                    <a:tint val="100000"/>
                                    <a:shade val="50000"/>
                                    <a:satMod val="150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glow rad="45500">
                                <a:schemeClr val="accent1">
                                  <a:satMod val="220000"/>
                                  <a:alpha val="35000"/>
                                </a:schemeClr>
                              </a:glow>
                            </a:effectLst>
                            <a:latin typeface="Cambria Math"/>
                            <a:cs typeface="Calibri"/>
                          </a:rPr>
                          <m:t>𝑎</m:t>
                        </m:r>
                      </m:num>
                      <m:den>
                        <m:r>
                          <a:rPr lang="cs-CZ" b="1" i="1" spc="300" smtClean="0">
                            <a:ln w="11430" cmpd="sng">
                              <a:solidFill>
                                <a:schemeClr val="accent1">
                                  <a:tint val="10000"/>
                                </a:schemeClr>
                              </a:solidFill>
                              <a:prstDash val="solid"/>
                              <a:miter lim="800000"/>
                            </a:ln>
                            <a:gradFill>
                              <a:gsLst>
                                <a:gs pos="10000">
                                  <a:schemeClr val="accent1">
                                    <a:tint val="83000"/>
                                    <a:shade val="100000"/>
                                    <a:satMod val="200000"/>
                                  </a:schemeClr>
                                </a:gs>
                                <a:gs pos="75000">
                                  <a:schemeClr val="accent1">
                                    <a:tint val="100000"/>
                                    <a:shade val="50000"/>
                                    <a:satMod val="150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glow rad="45500">
                                <a:schemeClr val="accent1">
                                  <a:satMod val="220000"/>
                                  <a:alpha val="35000"/>
                                </a:schemeClr>
                              </a:glow>
                            </a:effectLst>
                            <a:latin typeface="Cambria Math"/>
                            <a:cs typeface="Calibri"/>
                          </a:rPr>
                          <m:t>𝑏</m:t>
                        </m:r>
                      </m:den>
                    </m:f>
                  </m:oMath>
                </a14:m>
                <a:r>
                  <a:rPr lang="cs-CZ" b="1" spc="300" dirty="0" smtClean="0">
                    <a:ln w="11430" cmpd="sng">
                      <a:solidFill>
                        <a:schemeClr val="accent1">
                          <a:tint val="10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83000"/>
                            <a:shade val="100000"/>
                            <a:satMod val="200000"/>
                          </a:schemeClr>
                        </a:gs>
                        <a:gs pos="75000">
                          <a:schemeClr val="accent1">
                            <a:tint val="100000"/>
                            <a:shade val="50000"/>
                            <a:satMod val="150000"/>
                          </a:schemeClr>
                        </a:gs>
                      </a:gsLst>
                      <a:lin ang="5400000"/>
                    </a:gradFill>
                    <a:effectLst>
                      <a:glow rad="45500">
                        <a:schemeClr val="accent1">
                          <a:satMod val="220000"/>
                          <a:alpha val="35000"/>
                        </a:schemeClr>
                      </a:glow>
                    </a:effectLst>
                    <a:latin typeface="Calibri"/>
                    <a:cs typeface="Calibri"/>
                  </a:rPr>
                  <a:t> </a:t>
                </a:r>
              </a:p>
              <a:p>
                <a:r>
                  <a:rPr lang="cs-CZ" b="1" u="sng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alibri"/>
                    <a:cs typeface="Calibri"/>
                  </a:rPr>
                  <a:t>Kotangens úhlu alfa: </a:t>
                </a:r>
                <a:r>
                  <a:rPr lang="cs-CZ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alibri"/>
                    <a:cs typeface="Calibri"/>
                  </a:rPr>
                  <a:t>je poměr délky odvěsny přilehlé úhlu </a:t>
                </a:r>
                <a:r>
                  <a:rPr lang="el-GR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alibri"/>
                    <a:cs typeface="Calibri"/>
                  </a:rPr>
                  <a:t>α</a:t>
                </a:r>
                <a:r>
                  <a:rPr lang="cs-CZ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alibri"/>
                    <a:cs typeface="Calibri"/>
                  </a:rPr>
                  <a:t> k délce odvěsny protilehlé </a:t>
                </a:r>
              </a:p>
              <a:p>
                <a:pPr marL="64008" indent="0">
                  <a:buNone/>
                </a:pPr>
                <a:r>
                  <a:rPr lang="cs-CZ" dirty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alibri"/>
                    <a:cs typeface="Calibri"/>
                  </a:rPr>
                  <a:t> </a:t>
                </a:r>
                <a:r>
                  <a:rPr lang="cs-CZ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alibri"/>
                    <a:cs typeface="Calibri"/>
                  </a:rPr>
                  <a:t>   k úhlu </a:t>
                </a:r>
                <a:r>
                  <a:rPr lang="el-GR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alibri"/>
                    <a:cs typeface="Calibri"/>
                  </a:rPr>
                  <a:t>α</a:t>
                </a:r>
                <a:endParaRPr lang="cs-CZ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libri"/>
                  <a:cs typeface="Calibri"/>
                </a:endParaRPr>
              </a:p>
              <a:p>
                <a:pPr marL="64008" indent="0" algn="ctr">
                  <a:buNone/>
                </a:pPr>
                <a:r>
                  <a:rPr lang="cs-CZ" b="1" dirty="0">
                    <a:ln w="17780" cmpd="sng">
                      <a:solidFill>
                        <a:schemeClr val="accent1">
                          <a:tint val="3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63000"/>
                            <a:sat val="105000"/>
                          </a:schemeClr>
                        </a:gs>
                        <a:gs pos="90000">
                          <a:schemeClr val="accent1">
                            <a:shade val="50000"/>
                            <a:satMod val="100000"/>
                          </a:schemeClr>
                        </a:gs>
                      </a:gsLst>
                      <a:lin ang="5400000"/>
                    </a:gradFill>
                    <a:effectLst>
                      <a:outerShdw blurRad="55000" dist="50800" dir="5400000" algn="tl">
                        <a:srgbClr val="000000">
                          <a:alpha val="33000"/>
                        </a:srgbClr>
                      </a:outerShdw>
                    </a:effectLst>
                    <a:latin typeface="Calibri"/>
                    <a:cs typeface="Calibri"/>
                  </a:rPr>
                  <a:t>c</a:t>
                </a:r>
                <a:r>
                  <a:rPr lang="cs-CZ" b="1" dirty="0" smtClean="0">
                    <a:ln w="17780" cmpd="sng">
                      <a:solidFill>
                        <a:schemeClr val="accent1">
                          <a:tint val="3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63000"/>
                            <a:sat val="105000"/>
                          </a:schemeClr>
                        </a:gs>
                        <a:gs pos="90000">
                          <a:schemeClr val="accent1">
                            <a:shade val="50000"/>
                            <a:satMod val="100000"/>
                          </a:schemeClr>
                        </a:gs>
                      </a:gsLst>
                      <a:lin ang="5400000"/>
                    </a:gradFill>
                    <a:effectLst>
                      <a:outerShdw blurRad="55000" dist="50800" dir="5400000" algn="tl">
                        <a:srgbClr val="000000">
                          <a:alpha val="33000"/>
                        </a:srgbClr>
                      </a:outerShdw>
                    </a:effectLst>
                    <a:latin typeface="Calibri"/>
                    <a:cs typeface="Calibri"/>
                  </a:rPr>
                  <a:t>otg </a:t>
                </a:r>
                <a:r>
                  <a:rPr lang="el-GR" b="1" dirty="0" smtClean="0">
                    <a:ln w="17780" cmpd="sng">
                      <a:solidFill>
                        <a:schemeClr val="accent1">
                          <a:tint val="3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63000"/>
                            <a:sat val="105000"/>
                          </a:schemeClr>
                        </a:gs>
                        <a:gs pos="90000">
                          <a:schemeClr val="accent1">
                            <a:shade val="50000"/>
                            <a:satMod val="100000"/>
                          </a:schemeClr>
                        </a:gs>
                      </a:gsLst>
                      <a:lin ang="5400000"/>
                    </a:gradFill>
                    <a:effectLst>
                      <a:outerShdw blurRad="55000" dist="50800" dir="5400000" algn="tl">
                        <a:srgbClr val="000000">
                          <a:alpha val="33000"/>
                        </a:srgbClr>
                      </a:outerShdw>
                    </a:effectLst>
                    <a:latin typeface="Calibri"/>
                    <a:cs typeface="Calibri"/>
                  </a:rPr>
                  <a:t>α</a:t>
                </a:r>
                <a:r>
                  <a:rPr lang="cs-CZ" b="1" dirty="0" smtClean="0">
                    <a:ln w="17780" cmpd="sng">
                      <a:solidFill>
                        <a:schemeClr val="accent1">
                          <a:tint val="3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63000"/>
                            <a:sat val="105000"/>
                          </a:schemeClr>
                        </a:gs>
                        <a:gs pos="90000">
                          <a:schemeClr val="accent1">
                            <a:shade val="50000"/>
                            <a:satMod val="100000"/>
                          </a:schemeClr>
                        </a:gs>
                      </a:gsLst>
                      <a:lin ang="5400000"/>
                    </a:gradFill>
                    <a:effectLst>
                      <a:outerShdw blurRad="55000" dist="50800" dir="5400000" algn="tl">
                        <a:srgbClr val="000000">
                          <a:alpha val="33000"/>
                        </a:srgbClr>
                      </a:outerShdw>
                    </a:effectLst>
                    <a:latin typeface="Calibri"/>
                    <a:cs typeface="Calibri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n w="17780" cmpd="sng">
                              <a:solidFill>
                                <a:schemeClr val="accent1">
                                  <a:tint val="3000"/>
                                </a:schemeClr>
                              </a:solidFill>
                              <a:prstDash val="solid"/>
                              <a:miter lim="800000"/>
                            </a:ln>
                            <a:gradFill>
                              <a:gsLst>
                                <a:gs pos="10000">
                                  <a:schemeClr val="accent1">
                                    <a:tint val="63000"/>
                                    <a:sat val="105000"/>
                                  </a:schemeClr>
                                </a:gs>
                                <a:gs pos="90000">
                                  <a:schemeClr val="accent1">
                                    <a:shade val="50000"/>
                                    <a:satMod val="100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outerShdw blurRad="55000" dist="50800" dir="5400000" algn="tl">
                                <a:srgbClr val="000000">
                                  <a:alpha val="33000"/>
                                </a:srgbClr>
                              </a:outerShdw>
                            </a:effectLst>
                            <a:latin typeface="Cambria Math"/>
                            <a:cs typeface="Calibri"/>
                          </a:rPr>
                        </m:ctrlPr>
                      </m:fPr>
                      <m:num>
                        <m:r>
                          <a:rPr lang="cs-CZ" b="1" i="1" smtClean="0">
                            <a:ln w="17780" cmpd="sng">
                              <a:solidFill>
                                <a:schemeClr val="accent1">
                                  <a:tint val="3000"/>
                                </a:schemeClr>
                              </a:solidFill>
                              <a:prstDash val="solid"/>
                              <a:miter lim="800000"/>
                            </a:ln>
                            <a:gradFill>
                              <a:gsLst>
                                <a:gs pos="10000">
                                  <a:schemeClr val="accent1">
                                    <a:tint val="63000"/>
                                    <a:sat val="105000"/>
                                  </a:schemeClr>
                                </a:gs>
                                <a:gs pos="90000">
                                  <a:schemeClr val="accent1">
                                    <a:shade val="50000"/>
                                    <a:satMod val="100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outerShdw blurRad="55000" dist="50800" dir="5400000" algn="tl">
                                <a:srgbClr val="000000">
                                  <a:alpha val="33000"/>
                                </a:srgbClr>
                              </a:outerShdw>
                            </a:effectLst>
                            <a:latin typeface="Cambria Math"/>
                            <a:cs typeface="Calibri"/>
                          </a:rPr>
                          <m:t>𝒃</m:t>
                        </m:r>
                      </m:num>
                      <m:den>
                        <m:r>
                          <a:rPr lang="cs-CZ" b="1" i="1" smtClean="0">
                            <a:ln w="17780" cmpd="sng">
                              <a:solidFill>
                                <a:schemeClr val="accent1">
                                  <a:tint val="3000"/>
                                </a:schemeClr>
                              </a:solidFill>
                              <a:prstDash val="solid"/>
                              <a:miter lim="800000"/>
                            </a:ln>
                            <a:gradFill>
                              <a:gsLst>
                                <a:gs pos="10000">
                                  <a:schemeClr val="accent1">
                                    <a:tint val="63000"/>
                                    <a:sat val="105000"/>
                                  </a:schemeClr>
                                </a:gs>
                                <a:gs pos="90000">
                                  <a:schemeClr val="accent1">
                                    <a:shade val="50000"/>
                                    <a:satMod val="100000"/>
                                  </a:schemeClr>
                                </a:gs>
                              </a:gsLst>
                              <a:lin ang="5400000"/>
                            </a:gradFill>
                            <a:effectLst>
                              <a:outerShdw blurRad="55000" dist="50800" dir="5400000" algn="tl">
                                <a:srgbClr val="000000">
                                  <a:alpha val="33000"/>
                                </a:srgbClr>
                              </a:outerShdw>
                            </a:effectLst>
                            <a:latin typeface="Cambria Math"/>
                            <a:cs typeface="Calibri"/>
                          </a:rPr>
                          <m:t>𝒂</m:t>
                        </m:r>
                      </m:den>
                    </m:f>
                  </m:oMath>
                </a14:m>
                <a:endParaRPr lang="cs-CZ" b="1" dirty="0" smtClean="0">
                  <a:ln w="17780" cmpd="sng">
                    <a:solidFill>
                      <a:schemeClr val="accent1">
                        <a:tint val="3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63000"/>
                          <a:sat val="105000"/>
                        </a:schemeClr>
                      </a:gs>
                      <a:gs pos="90000">
                        <a:schemeClr val="accent1">
                          <a:shade val="50000"/>
                          <a:satMod val="100000"/>
                        </a:schemeClr>
                      </a:gs>
                    </a:gsLst>
                    <a:lin ang="5400000"/>
                  </a:gradFill>
                  <a:effectLst>
                    <a:outerShdw blurRad="55000" dist="50800" dir="5400000" algn="tl">
                      <a:srgbClr val="000000">
                        <a:alpha val="33000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487342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cs-CZ" dirty="0" smtClean="0"/>
              <a:t>Řešení pomocí goniometrických funkcí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cs-CZ" dirty="0" smtClean="0"/>
              <a:t>Hodnoty goniometrických funkcí příslušným daným velikostem úhlů nacházíme </a:t>
            </a:r>
            <a:r>
              <a:rPr lang="cs-CZ" b="1" u="sng" dirty="0" smtClean="0"/>
              <a:t>dvěma způsoby:</a:t>
            </a:r>
          </a:p>
          <a:p>
            <a:pPr>
              <a:buFont typeface="Wingdings" pitchFamily="2" charset="2"/>
              <a:buChar char="v"/>
            </a:pP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Vyhledáváním v tabulkách </a:t>
            </a:r>
          </a:p>
          <a:p>
            <a:pPr>
              <a:buFont typeface="Wingdings" pitchFamily="2" charset="2"/>
              <a:buChar char="v"/>
            </a:pP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Pomocí kalkulačky  </a:t>
            </a:r>
          </a:p>
          <a:p>
            <a:pPr>
              <a:buFont typeface="Wingdings" pitchFamily="2" charset="2"/>
              <a:buChar char="v"/>
            </a:pPr>
            <a:endParaRPr lang="cs-CZ" dirty="0"/>
          </a:p>
          <a:p>
            <a:pPr>
              <a:buFont typeface="Wingdings" pitchFamily="2" charset="2"/>
              <a:buChar char="v"/>
            </a:pPr>
            <a:r>
              <a:rPr lang="cs-CZ" b="1" u="sng" dirty="0" smtClean="0"/>
              <a:t>Dvě základní matematické operace </a:t>
            </a:r>
          </a:p>
          <a:p>
            <a:pPr>
              <a:buFont typeface="Courier New" pitchFamily="49" charset="0"/>
              <a:buChar char="o"/>
            </a:pPr>
            <a:r>
              <a:rPr lang="cs-CZ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K velikosti daného úhlu určujeme hodnotu goniometrické funkce </a:t>
            </a:r>
          </a:p>
          <a:p>
            <a:pPr>
              <a:buFont typeface="Courier New" pitchFamily="49" charset="0"/>
              <a:buChar char="o"/>
            </a:pPr>
            <a:r>
              <a:rPr lang="cs-CZ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K příslušné hodnotě goniometrické funkce určujeme velikost ostrého úhlu  </a:t>
            </a:r>
            <a:endParaRPr lang="cs-CZ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698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Příklady: </a:t>
            </a:r>
            <a:endParaRPr lang="cs-CZ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Určete hodnotu goniometrických funkcí: </a:t>
            </a:r>
          </a:p>
          <a:p>
            <a:pPr marL="64008" indent="0">
              <a:buNone/>
            </a:pPr>
            <a:endParaRPr lang="cs-CZ" dirty="0" smtClean="0"/>
          </a:p>
          <a:p>
            <a:pPr marL="64008" indent="0">
              <a:buNone/>
            </a:pPr>
            <a:r>
              <a:rPr lang="cs-CZ" dirty="0" smtClean="0"/>
              <a:t>sin 65°                 sin 15°30´</a:t>
            </a:r>
          </a:p>
          <a:p>
            <a:pPr marL="64008" indent="0">
              <a:buNone/>
            </a:pPr>
            <a:r>
              <a:rPr lang="cs-CZ" dirty="0"/>
              <a:t>c</a:t>
            </a:r>
            <a:r>
              <a:rPr lang="cs-CZ" dirty="0" smtClean="0"/>
              <a:t>os 15°               cos 12°12´</a:t>
            </a:r>
          </a:p>
          <a:p>
            <a:pPr marL="64008" indent="0">
              <a:buNone/>
            </a:pPr>
            <a:r>
              <a:rPr lang="cs-CZ" dirty="0"/>
              <a:t>t</a:t>
            </a:r>
            <a:r>
              <a:rPr lang="cs-CZ" dirty="0" smtClean="0"/>
              <a:t>g 7°                    tg 29°17´</a:t>
            </a:r>
          </a:p>
          <a:p>
            <a:pPr marL="64008" indent="0">
              <a:buNone/>
            </a:pPr>
            <a:r>
              <a:rPr lang="cs-CZ" dirty="0"/>
              <a:t>s</a:t>
            </a:r>
            <a:r>
              <a:rPr lang="cs-CZ" dirty="0" smtClean="0"/>
              <a:t>in 87°                 cos 23°54´             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0255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184</TotalTime>
  <Words>316</Words>
  <Application>Microsoft Office PowerPoint</Application>
  <PresentationFormat>Předvádění na obrazovce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Talent</vt:lpstr>
      <vt:lpstr>Goniometrické funkce </vt:lpstr>
      <vt:lpstr> </vt:lpstr>
      <vt:lpstr>Anotace</vt:lpstr>
      <vt:lpstr>Goniometrické funkce</vt:lpstr>
      <vt:lpstr>Pravoúhlý trojúhelník</vt:lpstr>
      <vt:lpstr>Goniometrické funkce </vt:lpstr>
      <vt:lpstr>Goniometrické funkce</vt:lpstr>
      <vt:lpstr>Řešení pomocí goniometrických funkcí</vt:lpstr>
      <vt:lpstr>Příklady: </vt:lpstr>
      <vt:lpstr>Příklady: </vt:lpstr>
      <vt:lpstr>Příklady:</vt:lpstr>
      <vt:lpstr>Příklady:</vt:lpstr>
      <vt:lpstr>Citace: </vt:lpstr>
    </vt:vector>
  </TitlesOfParts>
  <Company>HL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ZS Hlusice</dc:creator>
  <cp:lastModifiedBy>Dum</cp:lastModifiedBy>
  <cp:revision>22</cp:revision>
  <cp:lastPrinted>2011-11-28T08:18:46Z</cp:lastPrinted>
  <dcterms:created xsi:type="dcterms:W3CDTF">2011-09-01T06:10:59Z</dcterms:created>
  <dcterms:modified xsi:type="dcterms:W3CDTF">2013-02-24T14:03:08Z</dcterms:modified>
</cp:coreProperties>
</file>