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1" r:id="rId3"/>
    <p:sldId id="256" r:id="rId4"/>
    <p:sldId id="257" r:id="rId5"/>
    <p:sldId id="258" r:id="rId6"/>
    <p:sldId id="259" r:id="rId7"/>
    <p:sldId id="264" r:id="rId8"/>
    <p:sldId id="265" r:id="rId9"/>
    <p:sldId id="260" r:id="rId10"/>
    <p:sldId id="266" r:id="rId11"/>
    <p:sldId id="261" r:id="rId12"/>
    <p:sldId id="262" r:id="rId13"/>
    <p:sldId id="263" r:id="rId14"/>
    <p:sldId id="267" r:id="rId15"/>
    <p:sldId id="268" r:id="rId16"/>
    <p:sldId id="270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8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C6297-0733-401A-994A-9BDB3B832B73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0ECC1-F0EC-4EC3-A28F-B878EDDB37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01673-9B1B-43A2-8A52-73B36A6AC3C0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240AF-1D90-435D-9F4C-9479995BDF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EE21E-0F73-417F-BFE6-6B9E3279488A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FBE39-956F-4780-9AE0-883C94E6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B0D7A-36E6-4A75-83D6-D3D81401263E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55E25-9C07-45B5-86AF-70EB496917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67EA3-42D8-4A9A-A83E-78E9A479489B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88309-1BD8-4891-96EF-C49BAA446F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6C7BE-C0F9-47C8-8ABE-D7F797BFC873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529E0-1FED-4D88-80FB-B396BBE112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DB16F-31AB-44CB-BBE2-911DB2A908AD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64F44-1684-42C2-BAEB-92A97D4FE7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5D1D6-2498-49DC-80C5-73A2A4238421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9A160-C43E-4300-A6BC-AC3D03D7E3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DAE2F-BD4E-4D13-B301-A74F4A53D0B3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EAA8B-CDE0-4DA7-BC7B-C955322493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568A9-608F-4033-AA76-CECFF1DB889D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EA100-58B0-439A-ADCF-A00D821BCE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0E799-8AA7-45A4-8E39-F690DFD25F09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CC322-882E-4CAC-9986-09F2240412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36FDB0-1C01-400B-90B9-B8A1B288CABD}" type="datetimeFigureOut">
              <a:rPr lang="cs-CZ"/>
              <a:pPr>
                <a:defRPr/>
              </a:pPr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44FBA74-07E3-483F-98BA-352A854E6D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42938" y="428625"/>
            <a:ext cx="7772400" cy="1470025"/>
          </a:xfrm>
        </p:spPr>
        <p:txBody>
          <a:bodyPr/>
          <a:lstStyle/>
          <a:p>
            <a:r>
              <a:rPr lang="cs-CZ" sz="3600" smtClean="0"/>
              <a:t>ČÍSELNÉ VÝRAZY</a:t>
            </a:r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Mgr. Hana </a:t>
            </a:r>
            <a:r>
              <a:rPr lang="cs-CZ" sz="2000" dirty="0" err="1" smtClean="0">
                <a:solidFill>
                  <a:schemeClr val="tx1"/>
                </a:solidFill>
              </a:rPr>
              <a:t>Kuříková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VY_32_INOVACE_01_C_14_Číselné výrazy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Matematika 8.ročník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42938" y="928688"/>
          <a:ext cx="6477024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Hana </a:t>
                      </a:r>
                      <a:r>
                        <a:rPr lang="cs-CZ" dirty="0" err="1" smtClean="0"/>
                        <a:t>Kuříková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2.1.2012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10.1.2012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8.A, 8.B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8. ročník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/>
                        <a:t>Číselné výrazy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Hodnota</a:t>
                      </a:r>
                      <a:r>
                        <a:rPr lang="cs-CZ" baseline="0" dirty="0" smtClean="0"/>
                        <a:t> výrazu, závorky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ČÍSELNÉ  VÝRAZY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ČÍSELNÝ VÝRAZ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>
              <a:lnSpc>
                <a:spcPct val="90000"/>
              </a:lnSpc>
              <a:buFont typeface="Arial" charset="0"/>
              <a:buNone/>
            </a:pPr>
            <a:r>
              <a:rPr lang="cs-CZ" dirty="0" smtClean="0">
                <a:solidFill>
                  <a:srgbClr val="00B0F0"/>
                </a:solidFill>
              </a:rPr>
              <a:t>Obsahuje čísla, znaky početních výkonů a závorky.</a:t>
            </a:r>
          </a:p>
          <a:p>
            <a:pPr marL="0">
              <a:lnSpc>
                <a:spcPct val="90000"/>
              </a:lnSpc>
              <a:buFont typeface="Arial" charset="0"/>
              <a:buNone/>
            </a:pPr>
            <a:r>
              <a:rPr lang="cs-CZ" dirty="0" smtClean="0">
                <a:solidFill>
                  <a:srgbClr val="00B0F0"/>
                </a:solidFill>
              </a:rPr>
              <a:t>Neobsahuje znaky rovnosti a nerovnosti.</a:t>
            </a:r>
          </a:p>
          <a:p>
            <a:pPr marL="0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Příklad: 	8,5 + 2 . ( 6 – 3,8 )</a:t>
            </a:r>
          </a:p>
          <a:p>
            <a:pPr marL="0">
              <a:lnSpc>
                <a:spcPct val="90000"/>
              </a:lnSpc>
              <a:buFont typeface="Arial" charset="0"/>
              <a:buNone/>
            </a:pPr>
            <a:r>
              <a:rPr lang="cs-CZ" u="sng" dirty="0" smtClean="0"/>
              <a:t>Početní výkony (operace):</a:t>
            </a:r>
          </a:p>
          <a:p>
            <a:pPr marL="0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Součet	</a:t>
            </a:r>
            <a:r>
              <a:rPr lang="cs-CZ" dirty="0" smtClean="0">
                <a:solidFill>
                  <a:srgbClr val="FF0000"/>
                </a:solidFill>
              </a:rPr>
              <a:t>+		</a:t>
            </a:r>
            <a:r>
              <a:rPr lang="cs-CZ" dirty="0" smtClean="0"/>
              <a:t>o 5 více 		</a:t>
            </a:r>
            <a:r>
              <a:rPr lang="cs-CZ" dirty="0" smtClean="0">
                <a:solidFill>
                  <a:srgbClr val="FF0000"/>
                </a:solidFill>
              </a:rPr>
              <a:t>+ 5</a:t>
            </a:r>
          </a:p>
          <a:p>
            <a:pPr marL="0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Součin	</a:t>
            </a:r>
            <a:r>
              <a:rPr lang="cs-CZ" dirty="0" smtClean="0">
                <a:solidFill>
                  <a:srgbClr val="FF0000"/>
                </a:solidFill>
              </a:rPr>
              <a:t>.		</a:t>
            </a:r>
            <a:r>
              <a:rPr lang="cs-CZ" dirty="0" smtClean="0"/>
              <a:t>5-krát více		</a:t>
            </a:r>
            <a:r>
              <a:rPr lang="cs-CZ" dirty="0" smtClean="0">
                <a:solidFill>
                  <a:srgbClr val="FF0000"/>
                </a:solidFill>
              </a:rPr>
              <a:t>. 5</a:t>
            </a:r>
          </a:p>
          <a:p>
            <a:pPr marL="0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Rozdíl	</a:t>
            </a:r>
            <a:r>
              <a:rPr lang="cs-CZ" dirty="0" smtClean="0">
                <a:solidFill>
                  <a:srgbClr val="FF0000"/>
                </a:solidFill>
              </a:rPr>
              <a:t>-		</a:t>
            </a:r>
            <a:r>
              <a:rPr lang="cs-CZ" dirty="0" smtClean="0"/>
              <a:t>o 5 méně		</a:t>
            </a:r>
            <a:r>
              <a:rPr lang="cs-CZ" dirty="0" smtClean="0">
                <a:solidFill>
                  <a:srgbClr val="FF0000"/>
                </a:solidFill>
              </a:rPr>
              <a:t>- 5</a:t>
            </a:r>
          </a:p>
          <a:p>
            <a:pPr marL="0">
              <a:lnSpc>
                <a:spcPct val="90000"/>
              </a:lnSpc>
              <a:buFont typeface="Arial" charset="0"/>
              <a:buNone/>
            </a:pPr>
            <a:r>
              <a:rPr lang="cs-CZ" dirty="0" smtClean="0"/>
              <a:t>Podíl		</a:t>
            </a:r>
            <a:r>
              <a:rPr lang="cs-CZ" dirty="0" smtClean="0">
                <a:solidFill>
                  <a:srgbClr val="FF0000"/>
                </a:solidFill>
              </a:rPr>
              <a:t>: nebo /	</a:t>
            </a:r>
            <a:r>
              <a:rPr lang="cs-CZ" dirty="0" smtClean="0"/>
              <a:t>5-krát méně	</a:t>
            </a:r>
            <a:r>
              <a:rPr lang="cs-CZ" dirty="0" smtClean="0">
                <a:solidFill>
                  <a:srgbClr val="FF0000"/>
                </a:solidFill>
              </a:rPr>
              <a:t>: 5</a:t>
            </a:r>
          </a:p>
          <a:p>
            <a:pPr marL="0">
              <a:lnSpc>
                <a:spcPct val="90000"/>
              </a:lnSpc>
            </a:pPr>
            <a:endParaRPr lang="cs-CZ" dirty="0" smtClean="0"/>
          </a:p>
          <a:p>
            <a:pPr marL="0" indent="0">
              <a:lnSpc>
                <a:spcPct val="90000"/>
              </a:lnSpc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HODNOTA  VÝRAZU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Vypočítáme všechny početní výkony.</a:t>
            </a: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Postup - pořadí:</a:t>
            </a: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00B0F0"/>
                </a:solidFill>
              </a:rPr>
              <a:t>1. odstraníme závorky !? </a:t>
            </a:r>
            <a:r>
              <a:rPr lang="cs-CZ" dirty="0">
                <a:solidFill>
                  <a:srgbClr val="00B0F0"/>
                </a:solidFill>
              </a:rPr>
              <a:t>(</a:t>
            </a:r>
            <a:r>
              <a:rPr lang="cs-CZ" dirty="0" smtClean="0">
                <a:solidFill>
                  <a:srgbClr val="00B0F0"/>
                </a:solidFill>
              </a:rPr>
              <a:t>– vypočítám a umocním výsledek závorky)</a:t>
            </a: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00B0F0"/>
                </a:solidFill>
              </a:rPr>
              <a:t>2. umocníme a odmocníme</a:t>
            </a: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00B0F0"/>
                </a:solidFill>
              </a:rPr>
              <a:t>3. násobíme a  dělíme</a:t>
            </a: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00B0F0"/>
                </a:solidFill>
              </a:rPr>
              <a:t>4. sčítáme a odčítáme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63"/>
            <a:ext cx="8229600" cy="56261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4000" dirty="0" smtClean="0"/>
              <a:t>√</a:t>
            </a:r>
            <a:r>
              <a:rPr lang="cs-CZ" dirty="0" smtClean="0"/>
              <a:t>25 . ( 4,5 – 2,5 ) + 2,1 : 3 - ( 10 – 5 )</a:t>
            </a:r>
            <a:r>
              <a:rPr lang="cs-CZ" baseline="30000" dirty="0" smtClean="0"/>
              <a:t>2</a:t>
            </a:r>
            <a:r>
              <a:rPr lang="cs-CZ" dirty="0" smtClean="0"/>
              <a:t>=</a:t>
            </a:r>
          </a:p>
          <a:p>
            <a:pPr>
              <a:buFont typeface="Arial" charset="0"/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rgbClr val="FF0000"/>
                </a:solidFill>
              </a:rPr>
              <a:t>Odstraníme závorky</a:t>
            </a:r>
          </a:p>
          <a:p>
            <a:pPr>
              <a:buFont typeface="Arial" charset="0"/>
              <a:buNone/>
            </a:pPr>
            <a:r>
              <a:rPr lang="cs-CZ" dirty="0" smtClean="0"/>
              <a:t>= </a:t>
            </a:r>
            <a:r>
              <a:rPr lang="cs-CZ" sz="4000" dirty="0" smtClean="0"/>
              <a:t>√</a:t>
            </a:r>
            <a:r>
              <a:rPr lang="cs-CZ" dirty="0" smtClean="0"/>
              <a:t>25 . 2 + 2,1 : 3 - 5</a:t>
            </a:r>
            <a:r>
              <a:rPr lang="cs-CZ" baseline="30000" dirty="0" smtClean="0"/>
              <a:t>2</a:t>
            </a:r>
            <a:r>
              <a:rPr lang="cs-CZ" dirty="0" smtClean="0"/>
              <a:t> =</a:t>
            </a:r>
          </a:p>
          <a:p>
            <a:pPr>
              <a:buFont typeface="Arial" charset="0"/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rgbClr val="FF0000"/>
                </a:solidFill>
              </a:rPr>
              <a:t>Odmocníme a umocníme</a:t>
            </a:r>
          </a:p>
          <a:p>
            <a:pPr>
              <a:buFont typeface="Arial" charset="0"/>
              <a:buNone/>
            </a:pPr>
            <a:r>
              <a:rPr lang="cs-CZ" dirty="0" smtClean="0"/>
              <a:t>= 5 . 2 + 2,1 : 3 - 25 =</a:t>
            </a:r>
          </a:p>
          <a:p>
            <a:pPr>
              <a:buFont typeface="Arial" charset="0"/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rgbClr val="FF0000"/>
                </a:solidFill>
              </a:rPr>
              <a:t>Násobíme a dělíme</a:t>
            </a:r>
          </a:p>
          <a:p>
            <a:pPr>
              <a:buFont typeface="Arial" charset="0"/>
              <a:buNone/>
            </a:pPr>
            <a:r>
              <a:rPr lang="cs-CZ" dirty="0" smtClean="0"/>
              <a:t>= 10 + 0,7 - 25 =</a:t>
            </a:r>
          </a:p>
          <a:p>
            <a:pPr>
              <a:buFont typeface="Arial" charset="0"/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rgbClr val="FF0000"/>
                </a:solidFill>
              </a:rPr>
              <a:t>Sčítáme a odčítáme</a:t>
            </a:r>
          </a:p>
          <a:p>
            <a:pPr>
              <a:buFont typeface="Arial" charset="0"/>
              <a:buNone/>
            </a:pPr>
            <a:r>
              <a:rPr lang="cs-CZ" dirty="0" smtClean="0"/>
              <a:t>= </a:t>
            </a:r>
            <a:r>
              <a:rPr lang="cs-CZ" u="sng" dirty="0" smtClean="0"/>
              <a:t>- 14,3</a:t>
            </a:r>
          </a:p>
        </p:txBody>
      </p:sp>
      <p:cxnSp>
        <p:nvCxnSpPr>
          <p:cNvPr id="9" name="Přímá spojovací šipka 8"/>
          <p:cNvCxnSpPr/>
          <p:nvPr/>
        </p:nvCxnSpPr>
        <p:spPr>
          <a:xfrm rot="16200000" flipV="1">
            <a:off x="2857501" y="1143000"/>
            <a:ext cx="285750" cy="142875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3071813" y="1000125"/>
            <a:ext cx="2857500" cy="357188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10800000">
            <a:off x="1428750" y="2357438"/>
            <a:ext cx="1143000" cy="285750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0800000">
            <a:off x="1214438" y="3571875"/>
            <a:ext cx="1285875" cy="285750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rot="10800000">
            <a:off x="1500188" y="4714875"/>
            <a:ext cx="1000125" cy="285750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rot="10800000">
            <a:off x="2286000" y="4714875"/>
            <a:ext cx="1143000" cy="285750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rot="10800000">
            <a:off x="2643188" y="3571875"/>
            <a:ext cx="1000125" cy="214313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rot="10800000">
            <a:off x="3786188" y="2357438"/>
            <a:ext cx="1000125" cy="357187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1071563" y="2022475"/>
            <a:ext cx="428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785813" y="714375"/>
            <a:ext cx="428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813"/>
            <a:ext cx="8229600" cy="53403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Vypočítejte hodnotu výrazu:</a:t>
            </a:r>
          </a:p>
          <a:p>
            <a:pPr>
              <a:buFont typeface="Arial" charset="0"/>
              <a:buNone/>
            </a:pPr>
            <a:endParaRPr lang="cs-CZ" dirty="0" smtClean="0"/>
          </a:p>
          <a:p>
            <a:pPr>
              <a:buFont typeface="Arial" charset="0"/>
              <a:buNone/>
            </a:pPr>
            <a:r>
              <a:rPr lang="cs-CZ" dirty="0" smtClean="0"/>
              <a:t>( 5,8 + 4,2 ) : ( 4 + 12 ) =</a:t>
            </a:r>
          </a:p>
          <a:p>
            <a:pPr>
              <a:buFont typeface="Arial" charset="0"/>
              <a:buNone/>
            </a:pPr>
            <a:r>
              <a:rPr lang="cs-CZ" dirty="0" smtClean="0"/>
              <a:t>5,8 + 4,2 : 4 + 12 =</a:t>
            </a:r>
          </a:p>
          <a:p>
            <a:pPr>
              <a:buFont typeface="Arial" charset="0"/>
              <a:buNone/>
            </a:pPr>
            <a:r>
              <a:rPr lang="cs-CZ" dirty="0" smtClean="0"/>
              <a:t>( 5,8 + 4,2 ) : 4 + 12 =</a:t>
            </a:r>
          </a:p>
          <a:p>
            <a:pPr>
              <a:buFont typeface="Arial" charset="0"/>
              <a:buNone/>
            </a:pPr>
            <a:r>
              <a:rPr lang="cs-CZ" dirty="0" smtClean="0"/>
              <a:t>5,8 + 4,2 . 4 + 12 =</a:t>
            </a:r>
          </a:p>
          <a:p>
            <a:pPr>
              <a:buFont typeface="Arial" charset="0"/>
              <a:buNone/>
            </a:pPr>
            <a:r>
              <a:rPr lang="cs-CZ" dirty="0" smtClean="0"/>
              <a:t>( 5,8 + 4,2 ) . ( 4 + 12 ) =</a:t>
            </a:r>
          </a:p>
          <a:p>
            <a:pPr>
              <a:buFont typeface="Arial" charset="0"/>
              <a:buNone/>
            </a:pPr>
            <a:r>
              <a:rPr lang="cs-CZ" dirty="0" smtClean="0"/>
              <a:t>( 5,8 + 4,2 ) . 4 =</a:t>
            </a:r>
          </a:p>
          <a:p>
            <a:pPr>
              <a:buFont typeface="Arial" charset="0"/>
              <a:buNone/>
            </a:pPr>
            <a:r>
              <a:rPr lang="cs-CZ" dirty="0" smtClean="0"/>
              <a:t>5,8 + 4,2 . 4 =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>
          <a:xfrm>
            <a:off x="571500" y="928688"/>
            <a:ext cx="8872538" cy="53117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Výsledky:</a:t>
            </a:r>
          </a:p>
          <a:p>
            <a:pPr>
              <a:buFont typeface="Arial" charset="0"/>
              <a:buNone/>
            </a:pPr>
            <a:endParaRPr lang="cs-CZ" dirty="0" smtClean="0"/>
          </a:p>
          <a:p>
            <a:pPr>
              <a:buFont typeface="Arial" charset="0"/>
              <a:buNone/>
            </a:pPr>
            <a:r>
              <a:rPr lang="cs-CZ" dirty="0" smtClean="0"/>
              <a:t>( 5,8 + 4,2 ) : ( 4 + 12 ) = </a:t>
            </a:r>
            <a:r>
              <a:rPr lang="cs-CZ" dirty="0" smtClean="0">
                <a:solidFill>
                  <a:srgbClr val="FF0000"/>
                </a:solidFill>
              </a:rPr>
              <a:t>0,625</a:t>
            </a:r>
          </a:p>
          <a:p>
            <a:pPr>
              <a:buFont typeface="Arial" charset="0"/>
              <a:buNone/>
            </a:pPr>
            <a:r>
              <a:rPr lang="cs-CZ" dirty="0" smtClean="0"/>
              <a:t>5,8 + 4,2 : 4 + 12 = </a:t>
            </a:r>
            <a:r>
              <a:rPr lang="cs-CZ" dirty="0" smtClean="0">
                <a:solidFill>
                  <a:srgbClr val="FF0000"/>
                </a:solidFill>
              </a:rPr>
              <a:t>18,85</a:t>
            </a:r>
          </a:p>
          <a:p>
            <a:pPr>
              <a:buFont typeface="Arial" charset="0"/>
              <a:buNone/>
            </a:pPr>
            <a:r>
              <a:rPr lang="cs-CZ" dirty="0" smtClean="0"/>
              <a:t>( 5,8 + 4,2 ) : 4 + 12 = </a:t>
            </a:r>
            <a:r>
              <a:rPr lang="cs-CZ" dirty="0" smtClean="0">
                <a:solidFill>
                  <a:srgbClr val="FF0000"/>
                </a:solidFill>
              </a:rPr>
              <a:t>14,5</a:t>
            </a:r>
          </a:p>
          <a:p>
            <a:pPr>
              <a:buFont typeface="Arial" charset="0"/>
              <a:buNone/>
            </a:pPr>
            <a:r>
              <a:rPr lang="cs-CZ" dirty="0" smtClean="0"/>
              <a:t>5,8 + 4,2 . 4 + 12 = </a:t>
            </a:r>
            <a:r>
              <a:rPr lang="cs-CZ" dirty="0" smtClean="0">
                <a:solidFill>
                  <a:srgbClr val="FF0000"/>
                </a:solidFill>
              </a:rPr>
              <a:t>34,6</a:t>
            </a:r>
          </a:p>
          <a:p>
            <a:pPr>
              <a:buFont typeface="Arial" charset="0"/>
              <a:buNone/>
            </a:pPr>
            <a:r>
              <a:rPr lang="cs-CZ" dirty="0" smtClean="0"/>
              <a:t>( 5,8 + 4,2 ) . ( 4 + 12 ) = </a:t>
            </a:r>
            <a:r>
              <a:rPr lang="cs-CZ" dirty="0" smtClean="0">
                <a:solidFill>
                  <a:srgbClr val="FF0000"/>
                </a:solidFill>
              </a:rPr>
              <a:t>160</a:t>
            </a:r>
          </a:p>
          <a:p>
            <a:pPr>
              <a:buFont typeface="Arial" charset="0"/>
              <a:buNone/>
            </a:pPr>
            <a:r>
              <a:rPr lang="cs-CZ" dirty="0" smtClean="0"/>
              <a:t>( 5,8 + 4,2 ) . 4 = </a:t>
            </a:r>
            <a:r>
              <a:rPr lang="cs-CZ" dirty="0" smtClean="0">
                <a:solidFill>
                  <a:srgbClr val="FF0000"/>
                </a:solidFill>
              </a:rPr>
              <a:t>40</a:t>
            </a:r>
          </a:p>
          <a:p>
            <a:pPr>
              <a:buFont typeface="Arial" charset="0"/>
              <a:buNone/>
            </a:pPr>
            <a:r>
              <a:rPr lang="cs-CZ" dirty="0" smtClean="0"/>
              <a:t>5,8 + 4,2 . 4 =</a:t>
            </a:r>
            <a:r>
              <a:rPr lang="cs-CZ" dirty="0" smtClean="0">
                <a:solidFill>
                  <a:srgbClr val="FF0000"/>
                </a:solidFill>
              </a:rPr>
              <a:t> 22,6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Odstraňování závorek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Typy závorek: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kulaté (   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hranaté </a:t>
            </a:r>
            <a:r>
              <a:rPr lang="en-US" dirty="0" smtClean="0"/>
              <a:t>[  ]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složené</a:t>
            </a:r>
            <a:r>
              <a:rPr lang="en-US" dirty="0" smtClean="0"/>
              <a:t> {  }</a:t>
            </a:r>
            <a:endParaRPr lang="cs-CZ" dirty="0" smtClean="0"/>
          </a:p>
          <a:p>
            <a:pPr marL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00B050"/>
                </a:solidFill>
              </a:rPr>
              <a:t>Odstraňujeme nejprve závorky kulaté, hranaté, složené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0070C0"/>
                </a:solidFill>
              </a:rPr>
              <a:t>Použití závorek: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( 8 – ( 16 + 8</a:t>
            </a:r>
            <a:r>
              <a:rPr lang="cs-CZ" baseline="30000" dirty="0" smtClean="0"/>
              <a:t>2</a:t>
            </a:r>
            <a:r>
              <a:rPr lang="cs-CZ" dirty="0" smtClean="0"/>
              <a:t>) )  píšeme  raději </a:t>
            </a:r>
            <a:r>
              <a:rPr lang="en-US" dirty="0" smtClean="0"/>
              <a:t>[</a:t>
            </a:r>
            <a:r>
              <a:rPr lang="cs-CZ" dirty="0" smtClean="0"/>
              <a:t> 8 – ( 16 + 8</a:t>
            </a:r>
            <a:r>
              <a:rPr lang="cs-CZ" baseline="30000" dirty="0" smtClean="0"/>
              <a:t>2</a:t>
            </a:r>
            <a:r>
              <a:rPr lang="cs-CZ" dirty="0" smtClean="0"/>
              <a:t>) </a:t>
            </a:r>
            <a:r>
              <a:rPr lang="en-US" dirty="0" smtClean="0"/>
              <a:t>]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6143625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>
                <a:solidFill>
                  <a:srgbClr val="FF0000"/>
                </a:solidFill>
              </a:rPr>
              <a:t>Příklad na odstraňování závorek: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0,2 .  </a:t>
            </a:r>
            <a:r>
              <a:rPr lang="en-US" sz="3200" dirty="0" smtClean="0"/>
              <a:t>{ [</a:t>
            </a:r>
            <a:r>
              <a:rPr lang="cs-CZ" sz="3200" dirty="0" smtClean="0"/>
              <a:t> </a:t>
            </a:r>
            <a:r>
              <a:rPr lang="en-US" sz="3200" dirty="0"/>
              <a:t>7</a:t>
            </a:r>
            <a:r>
              <a:rPr lang="cs-CZ" sz="3200" dirty="0" smtClean="0"/>
              <a:t> – 2 . ( 8 + 9 ) </a:t>
            </a:r>
            <a:r>
              <a:rPr lang="en-US" sz="3200" dirty="0" smtClean="0"/>
              <a:t>] </a:t>
            </a:r>
            <a:r>
              <a:rPr lang="cs-CZ" sz="3200" dirty="0" smtClean="0"/>
              <a:t>: 3 – 5</a:t>
            </a:r>
            <a:r>
              <a:rPr lang="en-US" sz="3200" dirty="0" smtClean="0"/>
              <a:t> }</a:t>
            </a:r>
            <a:r>
              <a:rPr lang="cs-CZ" sz="3200" dirty="0" smtClean="0"/>
              <a:t> =</a:t>
            </a:r>
            <a:endParaRPr lang="en-US" sz="32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>
                <a:solidFill>
                  <a:srgbClr val="00B050"/>
                </a:solidFill>
              </a:rPr>
              <a:t>Odstraníme kulaté  závorky( nejvíce uvnitř)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= 0,2 . </a:t>
            </a:r>
            <a:r>
              <a:rPr lang="en-US" sz="3200" dirty="0" smtClean="0"/>
              <a:t>{ [ </a:t>
            </a:r>
            <a:r>
              <a:rPr lang="en-US" sz="3200" dirty="0"/>
              <a:t>7</a:t>
            </a:r>
            <a:r>
              <a:rPr lang="cs-CZ" sz="3200" dirty="0" smtClean="0"/>
              <a:t> – 2 . 17 </a:t>
            </a:r>
            <a:r>
              <a:rPr lang="en-US" sz="3200" dirty="0" smtClean="0"/>
              <a:t>] </a:t>
            </a:r>
            <a:r>
              <a:rPr lang="cs-CZ" sz="3200" dirty="0" smtClean="0"/>
              <a:t>: 3 – 5</a:t>
            </a:r>
            <a:r>
              <a:rPr lang="en-US" sz="3200" dirty="0" smtClean="0"/>
              <a:t> }</a:t>
            </a:r>
            <a:r>
              <a:rPr lang="cs-CZ" sz="3200" dirty="0" smtClean="0"/>
              <a:t> =</a:t>
            </a:r>
            <a:endParaRPr lang="en-US" sz="32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>
                <a:solidFill>
                  <a:srgbClr val="00B050"/>
                </a:solidFill>
              </a:rPr>
              <a:t>Odstraníme hranaté závorky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= 0,2 . </a:t>
            </a:r>
            <a:r>
              <a:rPr lang="en-US" sz="3200" dirty="0" smtClean="0"/>
              <a:t>{ - 27 </a:t>
            </a:r>
            <a:r>
              <a:rPr lang="cs-CZ" sz="3200" dirty="0" smtClean="0"/>
              <a:t>: 3 – 5</a:t>
            </a:r>
            <a:r>
              <a:rPr lang="en-US" sz="3200" dirty="0" smtClean="0"/>
              <a:t> }</a:t>
            </a:r>
            <a:r>
              <a:rPr lang="cs-CZ" sz="3200" dirty="0" smtClean="0"/>
              <a:t> =</a:t>
            </a:r>
            <a:endParaRPr lang="en-US" sz="32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>
                <a:solidFill>
                  <a:srgbClr val="00B050"/>
                </a:solidFill>
              </a:rPr>
              <a:t>Odstraníme složené závorky</a:t>
            </a:r>
            <a:endParaRPr lang="en-US" sz="3200" dirty="0" smtClean="0">
              <a:solidFill>
                <a:srgbClr val="00B050"/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= 0,2 . (- 14) = </a:t>
            </a:r>
            <a:r>
              <a:rPr lang="cs-CZ" sz="3200" u="sng" dirty="0" smtClean="0"/>
              <a:t>- 2,8</a:t>
            </a:r>
            <a:endParaRPr lang="en-US" sz="3200" u="sng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rot="5400000" flipH="1" flipV="1">
            <a:off x="3500438" y="1500187"/>
            <a:ext cx="571500" cy="428625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 flipH="1" flipV="1">
            <a:off x="3036888" y="3249613"/>
            <a:ext cx="642937" cy="1587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 flipH="1" flipV="1">
            <a:off x="2965450" y="4892675"/>
            <a:ext cx="642938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Zápis číselného výrazu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rgbClr val="00B0F0"/>
                </a:solidFill>
              </a:rPr>
              <a:t>Zapiš číselný výraz vyjádřený slovně: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Rozdíl  třetí mocniny čísla 3 a druhé mocniny čísla 2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baseline="300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rgbClr val="FF0000"/>
                </a:solidFill>
              </a:rPr>
              <a:t> – 2</a:t>
            </a:r>
            <a:r>
              <a:rPr lang="cs-CZ" sz="2400" baseline="300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 = </a:t>
            </a:r>
            <a:r>
              <a:rPr lang="cs-CZ" sz="2400" dirty="0" smtClean="0">
                <a:solidFill>
                  <a:srgbClr val="FF0000"/>
                </a:solidFill>
              </a:rPr>
              <a:t>27 </a:t>
            </a:r>
            <a:r>
              <a:rPr lang="cs-CZ" sz="2400" dirty="0" smtClean="0">
                <a:solidFill>
                  <a:srgbClr val="FF0000"/>
                </a:solidFill>
              </a:rPr>
              <a:t>– 4 = </a:t>
            </a:r>
            <a:r>
              <a:rPr lang="cs-CZ" sz="2400" dirty="0" smtClean="0">
                <a:solidFill>
                  <a:srgbClr val="FF0000"/>
                </a:solidFill>
              </a:rPr>
              <a:t>23</a:t>
            </a:r>
            <a:endParaRPr lang="cs-CZ" sz="2400" dirty="0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Součin čísla 5 a součtu čísel 2,6 a 3,5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5 . ( 2,6 + 3,5 ) = </a:t>
            </a:r>
            <a:r>
              <a:rPr lang="cs-CZ" sz="2400" dirty="0" err="1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rgbClr val="FF0000"/>
                </a:solidFill>
              </a:rPr>
              <a:t> . 6,1 = 30,5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Čtyřnásobek rozdílu čísel 8,5 a 3,5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rgbClr val="FF0000"/>
                </a:solidFill>
              </a:rPr>
              <a:t>	4 . ( 8,5 – 3,5 ) = 4 . 5 = 20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Druhou </a:t>
            </a:r>
            <a:r>
              <a:rPr lang="cs-CZ" sz="2400" dirty="0" smtClean="0"/>
              <a:t>odmocninu </a:t>
            </a:r>
            <a:r>
              <a:rPr lang="cs-CZ" sz="2400" dirty="0" smtClean="0"/>
              <a:t>podílu čísel 64 a 16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</a:t>
            </a:r>
            <a:r>
              <a:rPr lang="cs-CZ" sz="3600" dirty="0" smtClean="0">
                <a:solidFill>
                  <a:srgbClr val="FF0000"/>
                </a:solidFill>
              </a:rPr>
              <a:t>√</a:t>
            </a:r>
            <a:r>
              <a:rPr lang="cs-CZ" sz="2400" dirty="0" smtClean="0">
                <a:solidFill>
                  <a:srgbClr val="FF0000"/>
                </a:solidFill>
              </a:rPr>
              <a:t> ( 64 : 16 ) = 2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214438" y="5500688"/>
            <a:ext cx="1285875" cy="158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63"/>
            <a:ext cx="8229600" cy="5626100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Procvičení: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Zapiš a potom vypočítej: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/>
              <a:t>Součin čísel 4 a 11 zvětšený o rozdíl čísel 100 a 37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6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/>
              <a:t>Dvojnásobek 20 zmenšený o trojnásobek 30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6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/>
              <a:t>Součet druhých mocnin čísel -6 a -3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6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/>
              <a:t>Rozdíl dvojnásobku čísla 6 a trojnásobku čísla 4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6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/>
              <a:t>Součet čísla 12 a 18 a čísla 6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6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 smtClean="0"/>
              <a:t>Podíl čísel 27 a 3 vynásobený jejich součtem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sah 2"/>
          <p:cNvSpPr>
            <a:spLocks noGrp="1"/>
          </p:cNvSpPr>
          <p:nvPr>
            <p:ph idx="1"/>
          </p:nvPr>
        </p:nvSpPr>
        <p:spPr>
          <a:xfrm>
            <a:off x="428625" y="785813"/>
            <a:ext cx="8258175" cy="51149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Řešení: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Součin čísel 4 a 11 zvětšený o rozdíl čísel 100 a 37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4 . 11 + ( 100 -37 ) = 44 + 63 = 107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Dvojnásobek </a:t>
            </a:r>
            <a:r>
              <a:rPr lang="cs-CZ" sz="2000" dirty="0" smtClean="0"/>
              <a:t>čísla 20 </a:t>
            </a:r>
            <a:r>
              <a:rPr lang="cs-CZ" sz="2000" dirty="0" smtClean="0"/>
              <a:t>zmenšený o trojnásobek </a:t>
            </a:r>
            <a:r>
              <a:rPr lang="cs-CZ" sz="2000" dirty="0" smtClean="0"/>
              <a:t>čísla 30</a:t>
            </a:r>
            <a:endParaRPr lang="cs-CZ" sz="2000" dirty="0" smtClean="0"/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2 . 20 – 3 . 30 = 40 – 90= - 50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Součet druhých mocnin čísel -6 a -3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( -6 )</a:t>
            </a:r>
            <a:r>
              <a:rPr lang="cs-CZ" sz="2000" baseline="30000" dirty="0" smtClean="0">
                <a:solidFill>
                  <a:srgbClr val="FF0000"/>
                </a:solidFill>
              </a:rPr>
              <a:t>2</a:t>
            </a:r>
            <a:r>
              <a:rPr lang="cs-CZ" sz="2000" dirty="0" smtClean="0">
                <a:solidFill>
                  <a:srgbClr val="FF0000"/>
                </a:solidFill>
              </a:rPr>
              <a:t> + ( -3 )</a:t>
            </a:r>
            <a:r>
              <a:rPr lang="cs-CZ" sz="2000" baseline="30000" dirty="0" smtClean="0">
                <a:solidFill>
                  <a:srgbClr val="FF0000"/>
                </a:solidFill>
              </a:rPr>
              <a:t>2</a:t>
            </a:r>
            <a:r>
              <a:rPr lang="cs-CZ" sz="2000" dirty="0" smtClean="0">
                <a:solidFill>
                  <a:srgbClr val="FF0000"/>
                </a:solidFill>
              </a:rPr>
              <a:t> = 36 + 9 = 45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Rozdíl dvojnásobku čísla 6 a trojnásobku čísla 4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2 . 6 – 3 . 4 = 12 – 12 = 0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Součet </a:t>
            </a:r>
            <a:r>
              <a:rPr lang="cs-CZ" sz="2000" dirty="0" smtClean="0"/>
              <a:t>čísel </a:t>
            </a:r>
            <a:r>
              <a:rPr lang="cs-CZ" sz="2000" dirty="0" smtClean="0"/>
              <a:t>12 a 18 </a:t>
            </a:r>
            <a:r>
              <a:rPr lang="cs-CZ" sz="2000" dirty="0" smtClean="0"/>
              <a:t>zvětšený o číslo </a:t>
            </a:r>
            <a:r>
              <a:rPr lang="cs-CZ" sz="2000" dirty="0" smtClean="0"/>
              <a:t>6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( 12 + 18 ) + 6 = 30 +6 = 36</a:t>
            </a:r>
          </a:p>
          <a:p>
            <a:pPr>
              <a:buFont typeface="Arial" charset="0"/>
              <a:buNone/>
            </a:pPr>
            <a:r>
              <a:rPr lang="cs-CZ" sz="2000" dirty="0" smtClean="0"/>
              <a:t>Podíl čísel 27 a 3 vynásobený jejich součtem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( 27 : 3 ) . ( 27 + 3 ) = 9 </a:t>
            </a:r>
            <a:r>
              <a:rPr lang="cs-CZ" sz="2000" dirty="0" smtClean="0">
                <a:solidFill>
                  <a:srgbClr val="FF0000"/>
                </a:solidFill>
              </a:rPr>
              <a:t>. </a:t>
            </a:r>
            <a:r>
              <a:rPr lang="cs-CZ" sz="2000" dirty="0" smtClean="0">
                <a:solidFill>
                  <a:srgbClr val="FF0000"/>
                </a:solidFill>
              </a:rPr>
              <a:t>30 </a:t>
            </a:r>
            <a:r>
              <a:rPr lang="cs-CZ" sz="2000" smtClean="0">
                <a:solidFill>
                  <a:srgbClr val="FF0000"/>
                </a:solidFill>
              </a:rPr>
              <a:t>= </a:t>
            </a:r>
            <a:r>
              <a:rPr lang="cs-CZ" sz="2000" smtClean="0">
                <a:solidFill>
                  <a:srgbClr val="FF0000"/>
                </a:solidFill>
              </a:rPr>
              <a:t>270</a:t>
            </a:r>
            <a:endParaRPr lang="cs-CZ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Čtení číselného výrazu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4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3 </a:t>
            </a:r>
            <a:r>
              <a:rPr lang="cs-CZ" smtClean="0">
                <a:solidFill>
                  <a:srgbClr val="C00000"/>
                </a:solidFill>
              </a:rPr>
              <a:t>+ </a:t>
            </a:r>
            <a:r>
              <a:rPr lang="cs-CZ" smtClean="0"/>
              <a:t>5		</a:t>
            </a:r>
            <a:r>
              <a:rPr lang="cs-CZ" sz="2400" smtClean="0">
                <a:solidFill>
                  <a:srgbClr val="C00000"/>
                </a:solidFill>
              </a:rPr>
              <a:t>součet </a:t>
            </a:r>
            <a:r>
              <a:rPr lang="cs-CZ" sz="2400" smtClean="0"/>
              <a:t>čísel 3 a 5</a:t>
            </a:r>
          </a:p>
          <a:p>
            <a:pPr>
              <a:buFont typeface="Arial" charset="0"/>
              <a:buNone/>
            </a:pPr>
            <a:r>
              <a:rPr lang="cs-CZ" smtClean="0"/>
              <a:t>4 </a:t>
            </a:r>
            <a:r>
              <a:rPr lang="cs-CZ" smtClean="0">
                <a:solidFill>
                  <a:srgbClr val="C00000"/>
                </a:solidFill>
              </a:rPr>
              <a:t>-</a:t>
            </a:r>
            <a:r>
              <a:rPr lang="cs-CZ" smtClean="0"/>
              <a:t> (-8)	</a:t>
            </a:r>
            <a:r>
              <a:rPr lang="cs-CZ" sz="2400" smtClean="0">
                <a:solidFill>
                  <a:srgbClr val="C00000"/>
                </a:solidFill>
              </a:rPr>
              <a:t>rozdíl</a:t>
            </a:r>
            <a:r>
              <a:rPr lang="cs-CZ" sz="2400" smtClean="0"/>
              <a:t> čísel 4 a -8</a:t>
            </a:r>
          </a:p>
          <a:p>
            <a:pPr>
              <a:buFont typeface="Arial" charset="0"/>
              <a:buNone/>
            </a:pPr>
            <a:r>
              <a:rPr lang="cs-CZ" smtClean="0"/>
              <a:t>5 </a:t>
            </a:r>
            <a:r>
              <a:rPr lang="cs-CZ" smtClean="0">
                <a:solidFill>
                  <a:srgbClr val="C00000"/>
                </a:solidFill>
              </a:rPr>
              <a:t>.</a:t>
            </a:r>
            <a:r>
              <a:rPr lang="cs-CZ" smtClean="0"/>
              <a:t> 6,4	</a:t>
            </a:r>
            <a:r>
              <a:rPr lang="cs-CZ" sz="2400" smtClean="0">
                <a:solidFill>
                  <a:srgbClr val="C00000"/>
                </a:solidFill>
              </a:rPr>
              <a:t>součin</a:t>
            </a:r>
            <a:r>
              <a:rPr lang="cs-CZ" sz="2400" smtClean="0"/>
              <a:t> čísel 5 a 6,4 nebo pětinásobek čísla 6,4</a:t>
            </a:r>
          </a:p>
          <a:p>
            <a:pPr>
              <a:buFont typeface="Arial" charset="0"/>
              <a:buNone/>
            </a:pPr>
            <a:r>
              <a:rPr lang="cs-CZ" smtClean="0"/>
              <a:t>1,2 </a:t>
            </a:r>
            <a:r>
              <a:rPr lang="cs-CZ" smtClean="0">
                <a:solidFill>
                  <a:srgbClr val="C00000"/>
                </a:solidFill>
              </a:rPr>
              <a:t>: </a:t>
            </a:r>
            <a:r>
              <a:rPr lang="cs-CZ" smtClean="0"/>
              <a:t>8</a:t>
            </a:r>
            <a:r>
              <a:rPr lang="cs-CZ" sz="2400" smtClean="0"/>
              <a:t>	</a:t>
            </a:r>
            <a:r>
              <a:rPr lang="cs-CZ" sz="2400" smtClean="0">
                <a:solidFill>
                  <a:srgbClr val="C00000"/>
                </a:solidFill>
              </a:rPr>
              <a:t>podíl </a:t>
            </a:r>
            <a:r>
              <a:rPr lang="cs-CZ" sz="2400" smtClean="0"/>
              <a:t>čísel 1,2 a 8</a:t>
            </a:r>
          </a:p>
          <a:p>
            <a:pPr>
              <a:buFont typeface="Arial" charset="0"/>
              <a:buNone/>
            </a:pPr>
            <a:r>
              <a:rPr lang="cs-CZ" sz="2400" smtClean="0"/>
              <a:t>	</a:t>
            </a:r>
            <a:r>
              <a:rPr lang="cs-CZ" sz="2400" smtClean="0">
                <a:solidFill>
                  <a:srgbClr val="7030A0"/>
                </a:solidFill>
              </a:rPr>
              <a:t>Složitější číselné výrazy pojmenujeme podle početní operace, kterou provádíme jako poslední</a:t>
            </a:r>
          </a:p>
          <a:p>
            <a:pPr>
              <a:buFont typeface="Arial" charset="0"/>
              <a:buNone/>
            </a:pPr>
            <a:r>
              <a:rPr lang="cs-CZ" sz="2400" smtClean="0"/>
              <a:t>( 5 – 3 )</a:t>
            </a:r>
            <a:r>
              <a:rPr lang="cs-CZ" sz="2400" baseline="30000" smtClean="0">
                <a:solidFill>
                  <a:srgbClr val="C00000"/>
                </a:solidFill>
              </a:rPr>
              <a:t>4</a:t>
            </a:r>
            <a:r>
              <a:rPr lang="cs-CZ" sz="2400" smtClean="0"/>
              <a:t>	</a:t>
            </a:r>
            <a:r>
              <a:rPr lang="cs-CZ" sz="2400" smtClean="0">
                <a:solidFill>
                  <a:srgbClr val="C00000"/>
                </a:solidFill>
              </a:rPr>
              <a:t>čtvrtá mocnina </a:t>
            </a:r>
            <a:r>
              <a:rPr lang="cs-CZ" sz="2400" smtClean="0"/>
              <a:t>rozdílu čísel 5 a 3</a:t>
            </a:r>
          </a:p>
          <a:p>
            <a:pPr>
              <a:buFont typeface="Arial" charset="0"/>
              <a:buNone/>
            </a:pPr>
            <a:r>
              <a:rPr lang="cs-CZ" sz="2400" smtClean="0"/>
              <a:t> 5</a:t>
            </a:r>
            <a:r>
              <a:rPr lang="cs-CZ" sz="2400" baseline="30000" smtClean="0"/>
              <a:t>4</a:t>
            </a:r>
            <a:r>
              <a:rPr lang="cs-CZ" sz="2400" smtClean="0"/>
              <a:t> </a:t>
            </a:r>
            <a:r>
              <a:rPr lang="cs-CZ" sz="2400" smtClean="0">
                <a:solidFill>
                  <a:srgbClr val="C00000"/>
                </a:solidFill>
              </a:rPr>
              <a:t>–</a:t>
            </a:r>
            <a:r>
              <a:rPr lang="cs-CZ" sz="2400" smtClean="0"/>
              <a:t> 3</a:t>
            </a:r>
            <a:r>
              <a:rPr lang="cs-CZ" sz="2400" baseline="30000" smtClean="0"/>
              <a:t>4		</a:t>
            </a:r>
            <a:r>
              <a:rPr lang="cs-CZ" sz="2400" smtClean="0">
                <a:solidFill>
                  <a:srgbClr val="C00000"/>
                </a:solidFill>
              </a:rPr>
              <a:t>rozdíl</a:t>
            </a:r>
            <a:r>
              <a:rPr lang="cs-CZ" sz="2400" smtClean="0"/>
              <a:t> čtvrtých mocnin čísel 5 a 3</a:t>
            </a:r>
          </a:p>
          <a:p>
            <a:pPr>
              <a:buFont typeface="Arial" charset="0"/>
              <a:buNone/>
            </a:pPr>
            <a:r>
              <a:rPr lang="cs-CZ" sz="2400" smtClean="0">
                <a:solidFill>
                  <a:srgbClr val="C00000"/>
                </a:solidFill>
              </a:rPr>
              <a:t>5.</a:t>
            </a:r>
            <a:r>
              <a:rPr lang="cs-CZ" sz="2400" smtClean="0"/>
              <a:t> ( 12 + 3 )	</a:t>
            </a:r>
            <a:r>
              <a:rPr lang="cs-CZ" sz="2400" smtClean="0">
                <a:solidFill>
                  <a:srgbClr val="C00000"/>
                </a:solidFill>
              </a:rPr>
              <a:t>pětinásobek</a:t>
            </a:r>
            <a:r>
              <a:rPr lang="cs-CZ" sz="2400" smtClean="0"/>
              <a:t> součtu čísel 12 a 3</a:t>
            </a:r>
          </a:p>
          <a:p>
            <a:pPr>
              <a:buFont typeface="Arial" charset="0"/>
              <a:buNone/>
            </a:pPr>
            <a:r>
              <a:rPr lang="cs-CZ" sz="2400" smtClean="0"/>
              <a:t>5 . 12 </a:t>
            </a:r>
            <a:r>
              <a:rPr lang="cs-CZ" sz="2400" smtClean="0">
                <a:solidFill>
                  <a:srgbClr val="C00000"/>
                </a:solidFill>
              </a:rPr>
              <a:t>+</a:t>
            </a:r>
            <a:r>
              <a:rPr lang="cs-CZ" sz="2400" smtClean="0"/>
              <a:t> 3	</a:t>
            </a:r>
            <a:r>
              <a:rPr lang="cs-CZ" sz="2400" smtClean="0">
                <a:solidFill>
                  <a:srgbClr val="C00000"/>
                </a:solidFill>
              </a:rPr>
              <a:t>součet </a:t>
            </a:r>
            <a:r>
              <a:rPr lang="cs-CZ" sz="2400" smtClean="0"/>
              <a:t>pětinásobku čísla 12 a čísla 3</a:t>
            </a:r>
          </a:p>
          <a:p>
            <a:pPr>
              <a:buFont typeface="Arial" charset="0"/>
              <a:buNone/>
            </a:pPr>
            <a:endParaRPr lang="cs-CZ" sz="2400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75"/>
            <a:ext cx="8229600" cy="541178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Vyjádři slovně: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5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+ 3 . 7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14 : (  5 – 9 )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( 9 – 5 ) . 19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5 . ( 124 – 11 ) . 2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( 9 + 3 ) . 8 – 65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Vypočítej:</a:t>
            </a:r>
            <a:endParaRPr lang="en-US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 smtClean="0"/>
              <a:t>[2 – 3.</a:t>
            </a:r>
            <a:r>
              <a:rPr lang="cs-CZ" sz="2400" dirty="0" smtClean="0"/>
              <a:t>( 5 - 8)</a:t>
            </a:r>
            <a:r>
              <a:rPr lang="en-US" sz="2400" dirty="0" smtClean="0"/>
              <a:t>]</a:t>
            </a:r>
            <a:r>
              <a:rPr lang="cs-CZ" sz="2400" dirty="0" smtClean="0"/>
              <a:t> =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 smtClean="0"/>
              <a:t>[</a:t>
            </a:r>
            <a:r>
              <a:rPr lang="cs-CZ" sz="2400" dirty="0" smtClean="0"/>
              <a:t>(5 . 3 – 4 ) +6</a:t>
            </a:r>
            <a:r>
              <a:rPr lang="en-US" sz="2400" dirty="0" smtClean="0"/>
              <a:t>]- 3.2 </a:t>
            </a:r>
            <a:r>
              <a:rPr lang="cs-CZ" sz="2400" dirty="0" smtClean="0"/>
              <a:t>=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6.</a:t>
            </a:r>
            <a:r>
              <a:rPr lang="en-US" sz="2400" dirty="0" smtClean="0"/>
              <a:t>[</a:t>
            </a:r>
            <a:r>
              <a:rPr lang="cs-CZ" sz="2400" dirty="0" smtClean="0"/>
              <a:t>(5 – 2. 3) -7</a:t>
            </a:r>
            <a:r>
              <a:rPr lang="en-US" sz="2400" dirty="0" smtClean="0"/>
              <a:t>]</a:t>
            </a:r>
            <a:r>
              <a:rPr lang="cs-CZ" sz="2400" dirty="0" smtClean="0"/>
              <a:t>=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 smtClean="0"/>
              <a:t>{ 2-[ 3. </a:t>
            </a:r>
            <a:r>
              <a:rPr lang="cs-CZ" sz="2400" dirty="0" smtClean="0"/>
              <a:t>(4 – 5)</a:t>
            </a:r>
            <a:r>
              <a:rPr lang="en-US" sz="2400" dirty="0" smtClean="0"/>
              <a:t>] – </a:t>
            </a:r>
            <a:r>
              <a:rPr lang="cs-CZ" sz="2400" dirty="0" smtClean="0"/>
              <a:t>(-2)</a:t>
            </a:r>
            <a:r>
              <a:rPr lang="en-US" sz="2400" dirty="0" smtClean="0"/>
              <a:t>}</a:t>
            </a:r>
            <a:r>
              <a:rPr lang="cs-CZ" sz="2400" dirty="0" smtClean="0"/>
              <a:t>. (-2) =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2-</a:t>
            </a:r>
            <a:r>
              <a:rPr lang="en-US" sz="2400" dirty="0" smtClean="0"/>
              <a:t>{</a:t>
            </a:r>
            <a:r>
              <a:rPr lang="cs-CZ" sz="2400" dirty="0" smtClean="0"/>
              <a:t>3 . (-4) – </a:t>
            </a:r>
            <a:r>
              <a:rPr lang="en-US" sz="2400" dirty="0" smtClean="0"/>
              <a:t>[5- </a:t>
            </a:r>
            <a:r>
              <a:rPr lang="cs-CZ" sz="2400" dirty="0" smtClean="0"/>
              <a:t>(-2)</a:t>
            </a:r>
            <a:r>
              <a:rPr lang="en-US" sz="2400" dirty="0" smtClean="0"/>
              <a:t>].</a:t>
            </a:r>
            <a:r>
              <a:rPr lang="cs-CZ" sz="2400" dirty="0" smtClean="0"/>
              <a:t>(-2)</a:t>
            </a:r>
            <a:r>
              <a:rPr lang="en-US" sz="2400" dirty="0" smtClean="0"/>
              <a:t>} </a:t>
            </a:r>
            <a:r>
              <a:rPr lang="cs-CZ" sz="2400" dirty="0" smtClean="0"/>
              <a:t>=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88"/>
            <a:ext cx="8229600" cy="650081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u="sng" dirty="0" smtClean="0"/>
              <a:t>Anotace:</a:t>
            </a:r>
          </a:p>
          <a:p>
            <a:pPr marL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Tato prezentace slouží k výkladu pojmu číselný výraz. Žáci si zopakují základní početní operace  a  počítají hodnoty výrazů. Seznámí se s různými typy závorek a jejich odstranění. Také zapisují číselný výraz slovně. Doporučuji u některých příkladů nejprve popsat, jak budou hodnotu výrazu počítat. Je nutnost dodržovat  správné pořadí početních operací.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u="sng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u="sng" dirty="0" smtClean="0"/>
              <a:t>Použité zdroje:</a:t>
            </a:r>
            <a:endParaRPr lang="cs-CZ" sz="24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	Karel Kindl: Matematika- Přehled učiva základní školy,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/>
              <a:t>	</a:t>
            </a:r>
            <a:r>
              <a:rPr lang="cs-CZ" sz="2400" dirty="0" smtClean="0"/>
              <a:t>vydání 3., Praha 1980, Státní pedagogické nakladatelství,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	počet stran 408 ,SPN 5-43-11/3, 14-388-80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	Odvárko </a:t>
            </a:r>
            <a:r>
              <a:rPr lang="cs-CZ" sz="2400" dirty="0"/>
              <a:t>Oldřich- Kadleček Jiří:  Matematika pro 8. Ročník ZŠ  1.díl , 1.vydání 1999,  Prometheus, počet stran 95</a:t>
            </a:r>
            <a:r>
              <a:rPr lang="cs-CZ" sz="2400" dirty="0" smtClean="0"/>
              <a:t>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/>
              <a:t>	</a:t>
            </a:r>
            <a:r>
              <a:rPr lang="cs-CZ" sz="2400" smtClean="0"/>
              <a:t>ISBN </a:t>
            </a:r>
            <a:r>
              <a:rPr lang="cs-CZ" sz="2400" dirty="0"/>
              <a:t>80-7196-148-5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  <a:p>
            <a:pPr marL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767</Words>
  <Application>Microsoft Office PowerPoint</Application>
  <PresentationFormat>Předvádění na obrazovce (4:3)</PresentationFormat>
  <Paragraphs>166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ČÍSELNÉ VÝRAZY</vt:lpstr>
      <vt:lpstr>Prezentace aplikace PowerPoint</vt:lpstr>
      <vt:lpstr>ČÍSELNÉ  VÝRAZY</vt:lpstr>
      <vt:lpstr>ČÍSELNÝ VÝRAZ</vt:lpstr>
      <vt:lpstr>HODNOTA  VÝRAZU</vt:lpstr>
      <vt:lpstr>Prezentace aplikace PowerPoint</vt:lpstr>
      <vt:lpstr>Prezentace aplikace PowerPoint</vt:lpstr>
      <vt:lpstr>Prezentace aplikace PowerPoint</vt:lpstr>
      <vt:lpstr>Odstraňování závorek</vt:lpstr>
      <vt:lpstr>Prezentace aplikace PowerPoint</vt:lpstr>
      <vt:lpstr>Zápis číselného výrazu</vt:lpstr>
      <vt:lpstr>Prezentace aplikace PowerPoint</vt:lpstr>
      <vt:lpstr>Prezentace aplikace PowerPoint</vt:lpstr>
      <vt:lpstr>Čtení číselného výrazu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VÝRAZY</dc:title>
  <dc:creator>Vaclav</dc:creator>
  <cp:lastModifiedBy>Šefl Jiří</cp:lastModifiedBy>
  <cp:revision>57</cp:revision>
  <dcterms:created xsi:type="dcterms:W3CDTF">2012-01-07T09:52:19Z</dcterms:created>
  <dcterms:modified xsi:type="dcterms:W3CDTF">2013-02-14T10:39:28Z</dcterms:modified>
</cp:coreProperties>
</file>